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3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eEc4r3acYlJkUbtVK6pNn7NAFAqCkcmK/view?usp=sharin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washingtonexaminer.com/opinion/blogs/beltway-confidential/george-soros-michael-chertoff-profiting-off-controversial-new-tsa-scanners-108194724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FQY4NybBphgJOAAHNjwiRlSB_RhBXuG/view?usp=sharing" TargetMode="External"/><Relationship Id="rId2" Type="http://schemas.openxmlformats.org/officeDocument/2006/relationships/hyperlink" Target="https://drive.google.com/file/d/1rKtfwlxyVo64DMnT2ZEgH6KaDFb4dxGN/view?usp=sharin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drive.google.com/file/d/1hVPmMMEhTNmCbGuhWluX-rKqAKJMJijn/view?usp=sharing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.gov/sites/default/files/eac_assets/1/6/Cert_Manual_7_8_15_FINAL.pdf" TargetMode="External"/><Relationship Id="rId2" Type="http://schemas.openxmlformats.org/officeDocument/2006/relationships/hyperlink" Target="https://www.eac.gov/sites/default/files/eac_assets/1/28/VSTLManual%207%208%2015%20FINAL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my.mil/article/225043/91st_cyber_brigade_completes_rollout_of_shadownet_enterprise_solution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ac-legacy.ae-admin.com/voting-equipment/voting-system-test-laboratories-vst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1285"/>
            <a:ext cx="5923280" cy="73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28135"/>
                </a:solidFill>
                <a:latin typeface="Times New Roman"/>
                <a:cs typeface="Times New Roman"/>
              </a:rPr>
              <a:t>Declaration</a:t>
            </a:r>
            <a:r>
              <a:rPr sz="12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28135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28135"/>
                </a:solidFill>
                <a:latin typeface="Times New Roman"/>
                <a:cs typeface="Times New Roman"/>
              </a:rPr>
              <a:t>Terpsehore</a:t>
            </a:r>
            <a:r>
              <a:rPr sz="1200" b="1" spc="-3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528135"/>
                </a:solidFill>
                <a:latin typeface="Times New Roman"/>
                <a:cs typeface="Times New Roman"/>
              </a:rPr>
              <a:t>P</a:t>
            </a:r>
            <a:r>
              <a:rPr sz="12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Maras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711960">
              <a:lnSpc>
                <a:spcPts val="1430"/>
              </a:lnSpc>
            </a:pPr>
            <a:r>
              <a:rPr sz="1200" dirty="0">
                <a:latin typeface="Times New Roman"/>
                <a:cs typeface="Times New Roman"/>
              </a:rPr>
              <a:t>Pursuant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28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U.S.C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1746,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Terpsehore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Maras,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following </a:t>
            </a:r>
            <a:r>
              <a:rPr sz="1200" spc="-10" dirty="0">
                <a:latin typeface="Times New Roman"/>
                <a:cs typeface="Times New Roman"/>
              </a:rPr>
              <a:t>declaration.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 marR="229870" indent="-228600">
              <a:lnSpc>
                <a:spcPct val="1417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age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21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years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 under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legal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disability,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would prevent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me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10" dirty="0">
                <a:latin typeface="Times New Roman"/>
                <a:cs typeface="Times New Roman"/>
              </a:rPr>
              <a:t>declaration.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200"/>
              </a:lnSpc>
              <a:spcBef>
                <a:spcPts val="90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private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contractor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experience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gathering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analyzing foreign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intelligence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LOCALIZER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deployment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projects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both</a:t>
            </a:r>
            <a:r>
              <a:rPr sz="1200" dirty="0">
                <a:latin typeface="Times New Roman"/>
                <a:cs typeface="Times New Roman"/>
              </a:rPr>
              <a:t> OCONUS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CONUS. 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trained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Cryptolinguist,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hold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Molecular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Cellular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Physiology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training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sciences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Computational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Linguistics,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Theory,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Algorithmic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Aspects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Learning, </a:t>
            </a:r>
            <a:r>
              <a:rPr sz="1200" dirty="0">
                <a:latin typeface="Times New Roman"/>
                <a:cs typeface="Times New Roman"/>
              </a:rPr>
              <a:t>Predictive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Analytics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among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others.</a:t>
            </a:r>
            <a:endParaRPr sz="1200">
              <a:latin typeface="Times New Roman"/>
              <a:cs typeface="Times New Roman"/>
            </a:endParaRPr>
          </a:p>
          <a:p>
            <a:pPr marL="241300" marR="252729" indent="-228600">
              <a:lnSpc>
                <a:spcPts val="1970"/>
              </a:lnSpc>
              <a:spcBef>
                <a:spcPts val="140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experience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sources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implementing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elections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OCONUS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amateur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network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tracer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cryptographer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decades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Times New Roman"/>
                <a:cs typeface="Times New Roman"/>
              </a:rPr>
              <a:t>mathematical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modeling 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pattern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analysis.</a:t>
            </a:r>
            <a:endParaRPr sz="1200">
              <a:latin typeface="Times New Roman"/>
              <a:cs typeface="Times New Roman"/>
            </a:endParaRPr>
          </a:p>
          <a:p>
            <a:pPr marL="241300" marR="196850" indent="-228600">
              <a:lnSpc>
                <a:spcPct val="136300"/>
              </a:lnSpc>
              <a:spcBef>
                <a:spcPts val="5"/>
              </a:spcBef>
              <a:buAutoNum type="arabicPeriod" startAt="5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position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1999-2014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responsible 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delegating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implementation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via</a:t>
            </a:r>
            <a:r>
              <a:rPr sz="1200" spc="-10" dirty="0">
                <a:latin typeface="Times New Roman"/>
                <a:cs typeface="Times New Roman"/>
              </a:rPr>
              <a:t> other </a:t>
            </a:r>
            <a:r>
              <a:rPr sz="1200" dirty="0">
                <a:latin typeface="Times New Roman"/>
                <a:cs typeface="Times New Roman"/>
              </a:rPr>
              <a:t>contractors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sub-</a:t>
            </a:r>
            <a:r>
              <a:rPr sz="1200" dirty="0">
                <a:latin typeface="Times New Roman"/>
                <a:cs typeface="Times New Roman"/>
              </a:rPr>
              <a:t>contracting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EYES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agencies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identifying</a:t>
            </a:r>
            <a:r>
              <a:rPr sz="1200" spc="-10" dirty="0">
                <a:latin typeface="Times New Roman"/>
                <a:cs typeface="Times New Roman"/>
              </a:rPr>
              <a:t> connectivity, </a:t>
            </a:r>
            <a:r>
              <a:rPr sz="1200" dirty="0">
                <a:latin typeface="Times New Roman"/>
                <a:cs typeface="Times New Roman"/>
              </a:rPr>
              <a:t>networking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subcontractors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would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manage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micro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operations.</a:t>
            </a:r>
            <a:endParaRPr sz="1200">
              <a:latin typeface="Times New Roman"/>
              <a:cs typeface="Times New Roman"/>
            </a:endParaRPr>
          </a:p>
          <a:p>
            <a:pPr marL="241300" marR="149860" indent="-228600">
              <a:lnSpc>
                <a:spcPct val="135800"/>
              </a:lnSpc>
              <a:buAutoNum type="arabicPeriod" startAt="5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My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information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personal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knowledge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ability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detect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relationships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companies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validate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cryptographic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knowledge 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attest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well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evidence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10" dirty="0">
                <a:latin typeface="Times New Roman"/>
                <a:cs typeface="Times New Roman"/>
              </a:rPr>
              <a:t>relationships.</a:t>
            </a:r>
            <a:endParaRPr sz="1200">
              <a:latin typeface="Times New Roman"/>
              <a:cs typeface="Times New Roman"/>
            </a:endParaRPr>
          </a:p>
          <a:p>
            <a:pPr marL="241300" marR="450850" indent="-228600">
              <a:lnSpc>
                <a:spcPct val="135800"/>
              </a:lnSpc>
              <a:buAutoNum type="arabicPeriod" startAt="7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In addition,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WELL versed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assignments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private </a:t>
            </a:r>
            <a:r>
              <a:rPr sz="1200" dirty="0">
                <a:latin typeface="Times New Roman"/>
                <a:cs typeface="Times New Roman"/>
              </a:rPr>
              <a:t>contractor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OCONUS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(for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countries 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assignment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latin typeface="Times New Roman"/>
                <a:cs typeface="Times New Roman"/>
              </a:rPr>
              <a:t>CONUS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(well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versed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more.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AutoNum type="arabicPeriod" startAt="8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October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2017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reached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Senate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Majority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Leader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  <a:p>
            <a:pPr marL="241300" marR="30480">
              <a:lnSpc>
                <a:spcPct val="1358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affidavit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claiming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our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elections 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2017 may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null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void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 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lack 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EAC </a:t>
            </a:r>
            <a:r>
              <a:rPr sz="1200" dirty="0">
                <a:latin typeface="Times New Roman"/>
                <a:cs typeface="Times New Roman"/>
              </a:rPr>
              <a:t>certifications.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Sen.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Wyden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letter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Jack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Cobb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OCT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2017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advising </a:t>
            </a:r>
            <a:r>
              <a:rPr sz="1200" dirty="0">
                <a:latin typeface="Times New Roman"/>
                <a:cs typeface="Times New Roman"/>
              </a:rPr>
              <a:t>discreetly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CERTIFIED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issued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certificate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04" y="825753"/>
            <a:ext cx="5954395" cy="824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66040" indent="-228600">
              <a:lnSpc>
                <a:spcPct val="135800"/>
              </a:lnSpc>
              <a:spcBef>
                <a:spcPts val="100"/>
              </a:spcBef>
              <a:buFont typeface="Times New Roman"/>
              <a:buAutoNum type="arabicPeriod" startAt="20"/>
              <a:tabLst>
                <a:tab pos="304800" algn="l"/>
              </a:tabLst>
            </a:pPr>
            <a:r>
              <a:rPr dirty="0"/>
              <a:t>	</a:t>
            </a:r>
            <a:r>
              <a:rPr sz="1200" dirty="0">
                <a:latin typeface="Times New Roman"/>
                <a:cs typeface="Times New Roman"/>
              </a:rPr>
              <a:t>VSTLs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election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machines 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examine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(Commercial</a:t>
            </a:r>
            <a:r>
              <a:rPr sz="1200" spc="-10" dirty="0">
                <a:latin typeface="Times New Roman"/>
                <a:cs typeface="Times New Roman"/>
              </a:rPr>
              <a:t> Off–The-Shelf)</a:t>
            </a:r>
            <a:endParaRPr sz="1200">
              <a:latin typeface="Times New Roman"/>
              <a:cs typeface="Times New Roman"/>
            </a:endParaRPr>
          </a:p>
          <a:p>
            <a:pPr marL="266700" marR="44450" indent="-228600">
              <a:lnSpc>
                <a:spcPct val="136100"/>
              </a:lnSpc>
              <a:spcBef>
                <a:spcPts val="5"/>
              </a:spcBef>
              <a:buAutoNum type="arabicPeriod" startAt="20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“Wyle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became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involved 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electronic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early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1990’s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150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separate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Wyle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obtain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National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Association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Directors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(NASED).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Wyle</a:t>
            </a:r>
            <a:r>
              <a:rPr sz="1200" spc="-25" dirty="0">
                <a:latin typeface="Times New Roman"/>
                <a:cs typeface="Times New Roman"/>
              </a:rPr>
              <a:t> is </a:t>
            </a:r>
            <a:r>
              <a:rPr sz="1200" dirty="0">
                <a:latin typeface="Times New Roman"/>
                <a:cs typeface="Times New Roman"/>
              </a:rPr>
              <a:t>accredited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Assistance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Commission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(EAC)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 System</a:t>
            </a:r>
            <a:r>
              <a:rPr sz="1200" spc="-10" dirty="0">
                <a:latin typeface="Times New Roman"/>
                <a:cs typeface="Times New Roman"/>
              </a:rPr>
              <a:t> Testing </a:t>
            </a:r>
            <a:r>
              <a:rPr sz="1200" dirty="0">
                <a:latin typeface="Times New Roman"/>
                <a:cs typeface="Times New Roman"/>
              </a:rPr>
              <a:t>Laboratory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(VSTL).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scope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VSTL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encompasses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aspects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Wyle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received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NVLAP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ISO/IEC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17025:2005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NIST.”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Testimony</a:t>
            </a:r>
            <a:r>
              <a:rPr sz="12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Jack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Cobb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2009</a:t>
            </a:r>
            <a:endParaRPr sz="12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520"/>
              </a:spcBef>
              <a:buAutoNum type="arabicPeriod" startAt="20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preferred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266700" marR="53975">
              <a:lnSpc>
                <a:spcPct val="1361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economic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readily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available.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SOURCE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vulnerability </a:t>
            </a:r>
            <a:r>
              <a:rPr sz="1200" dirty="0">
                <a:latin typeface="Times New Roman"/>
                <a:cs typeface="Times New Roman"/>
              </a:rPr>
              <a:t>therefore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VSTLs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important.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machine </a:t>
            </a:r>
            <a:r>
              <a:rPr sz="1200" dirty="0">
                <a:latin typeface="Times New Roman"/>
                <a:cs typeface="Times New Roman"/>
              </a:rPr>
              <a:t>manufacturers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“Black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Box” 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specs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make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 continuously.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simple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upgrades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efficient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efficient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life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(EOL)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reworks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meet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standards.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issue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Election </a:t>
            </a:r>
            <a:r>
              <a:rPr sz="1200" dirty="0">
                <a:latin typeface="Times New Roman"/>
                <a:cs typeface="Times New Roman"/>
              </a:rPr>
              <a:t>Machine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Vendors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Dominion,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ES&amp;S,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Hart</a:t>
            </a:r>
            <a:r>
              <a:rPr sz="1200" spc="-10" dirty="0">
                <a:latin typeface="Times New Roman"/>
                <a:cs typeface="Times New Roman"/>
              </a:rPr>
              <a:t> Intercivic,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Smartmatic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others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such </a:t>
            </a:r>
            <a:r>
              <a:rPr sz="1200" dirty="0">
                <a:latin typeface="Times New Roman"/>
                <a:cs typeface="Times New Roman"/>
              </a:rPr>
              <a:t>manufacturing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outsourced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China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implemented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our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vulnerable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BLACK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BOX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antics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backdoors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undetected.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VSTL’s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important.</a:t>
            </a:r>
            <a:endParaRPr sz="1200">
              <a:latin typeface="Times New Roman"/>
              <a:cs typeface="Times New Roman"/>
            </a:endParaRPr>
          </a:p>
          <a:p>
            <a:pPr marL="266700" marR="146685" indent="-228600">
              <a:lnSpc>
                <a:spcPct val="136100"/>
              </a:lnSpc>
              <a:spcBef>
                <a:spcPts val="5"/>
              </a:spcBef>
              <a:buAutoNum type="arabicPeriod" startAt="23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proprietary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created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efficiency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mind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therefore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relies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baseline="31250" dirty="0">
                <a:latin typeface="Times New Roman"/>
                <a:cs typeface="Times New Roman"/>
              </a:rPr>
              <a:t>rd</a:t>
            </a:r>
            <a:r>
              <a:rPr sz="1200" spc="135" baseline="31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AVAILABLE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HOUSED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HARDWARE.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vulnerability.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Exporting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like </a:t>
            </a:r>
            <a:r>
              <a:rPr sz="1200" dirty="0">
                <a:latin typeface="Times New Roman"/>
                <a:cs typeface="Times New Roman"/>
              </a:rPr>
              <a:t>Crystal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PDF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vulnerabilities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constant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updates.</a:t>
            </a:r>
            <a:endParaRPr sz="12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520"/>
              </a:spcBef>
              <a:buAutoNum type="arabicPeriod" startAt="23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fixed,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origin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cloaked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under</a:t>
            </a:r>
            <a:endParaRPr sz="1200">
              <a:latin typeface="Times New Roman"/>
              <a:cs typeface="Times New Roman"/>
            </a:endParaRPr>
          </a:p>
          <a:p>
            <a:pPr marL="266700" marR="210185">
              <a:lnSpc>
                <a:spcPct val="136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proprietary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information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major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vulnerability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exists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again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third-party</a:t>
            </a:r>
            <a:r>
              <a:rPr sz="1200" spc="-10" dirty="0">
                <a:latin typeface="Times New Roman"/>
                <a:cs typeface="Times New Roman"/>
              </a:rPr>
              <a:t> support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dynamic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requires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FREQUENT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updates.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computer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slight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updates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overlooked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 they may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those designed 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 the other third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-party </a:t>
            </a:r>
            <a:r>
              <a:rPr sz="1200" dirty="0">
                <a:latin typeface="Times New Roman"/>
                <a:cs typeface="Times New Roman"/>
              </a:rPr>
              <a:t>software.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origin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Intelligence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Community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2018 </a:t>
            </a:r>
            <a:r>
              <a:rPr sz="1200" dirty="0">
                <a:latin typeface="Times New Roman"/>
                <a:cs typeface="Times New Roman"/>
              </a:rPr>
              <a:t>verifies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that.</a:t>
            </a:r>
            <a:endParaRPr sz="1200">
              <a:latin typeface="Times New Roman"/>
              <a:cs typeface="Times New Roman"/>
            </a:endParaRPr>
          </a:p>
          <a:p>
            <a:pPr marL="266700" marR="100330" indent="-228600">
              <a:lnSpc>
                <a:spcPct val="135800"/>
              </a:lnSpc>
              <a:spcBef>
                <a:spcPts val="10"/>
              </a:spcBef>
              <a:buAutoNum type="arabicPeriod" startAt="25"/>
              <a:tabLst>
                <a:tab pos="2667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Trump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Administration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absence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major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U.S.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alternative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foreign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suppliers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networking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equipment.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highlights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dominance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753"/>
            <a:ext cx="584962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358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Chinese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manufacturers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Huawei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world’s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LARGEST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supplier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telecom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equipment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endangers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national</a:t>
            </a:r>
            <a:r>
              <a:rPr sz="1200" spc="-10" dirty="0">
                <a:latin typeface="Times New Roman"/>
                <a:cs typeface="Times New Roman"/>
              </a:rPr>
              <a:t> security.</a:t>
            </a:r>
            <a:endParaRPr sz="1200">
              <a:latin typeface="Times New Roman"/>
              <a:cs typeface="Times New Roman"/>
            </a:endParaRPr>
          </a:p>
          <a:p>
            <a:pPr marL="241300" marR="60960" indent="-228600">
              <a:lnSpc>
                <a:spcPct val="1361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26.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China,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involved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networking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Germany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LAOS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Chinese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linked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cloud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service</a:t>
            </a:r>
            <a:r>
              <a:rPr sz="1200" spc="-10" dirty="0">
                <a:latin typeface="Times New Roman"/>
                <a:cs typeface="Times New Roman"/>
              </a:rPr>
              <a:t> company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SCYTL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Akamai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Technologies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offices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China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linked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server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Dominion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249" y="2408427"/>
            <a:ext cx="3701449" cy="38914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787010"/>
            <a:ext cx="5921375" cy="19367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25" dirty="0">
                <a:latin typeface="Times New Roman"/>
                <a:cs typeface="Times New Roman"/>
              </a:rPr>
              <a:t>27.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latin typeface="Times New Roman"/>
                <a:cs typeface="Times New Roman"/>
              </a:rPr>
              <a:t>28.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L3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Level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federal contractor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partially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foreign</a:t>
            </a:r>
            <a:r>
              <a:rPr sz="1200" spc="-10" dirty="0">
                <a:latin typeface="Times New Roman"/>
                <a:cs typeface="Times New Roman"/>
              </a:rPr>
              <a:t> lobbyist</a:t>
            </a:r>
            <a:endParaRPr sz="1200">
              <a:latin typeface="Times New Roman"/>
              <a:cs typeface="Times New Roman"/>
            </a:endParaRPr>
          </a:p>
          <a:p>
            <a:pPr marL="241300" marR="6350">
              <a:lnSpc>
                <a:spcPct val="1361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George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Soros.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 article 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2010 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spoke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controversy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removed.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LINK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company’s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political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connections,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appears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George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Soros,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billionaire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funder 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country’s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liberal </a:t>
            </a:r>
            <a:r>
              <a:rPr sz="1200" spc="-10" dirty="0">
                <a:latin typeface="Times New Roman"/>
                <a:cs typeface="Times New Roman"/>
              </a:rPr>
              <a:t>political </a:t>
            </a:r>
            <a:r>
              <a:rPr sz="1200" dirty="0">
                <a:latin typeface="Times New Roman"/>
                <a:cs typeface="Times New Roman"/>
              </a:rPr>
              <a:t>infrastructure,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11,300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OSI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Inc.,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Rapiscan.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ct val="135800"/>
              </a:lnSpc>
            </a:pP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surprisingly,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OSI’s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appreciated considerably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course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year.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Soros </a:t>
            </a:r>
            <a:r>
              <a:rPr sz="1200" dirty="0">
                <a:latin typeface="Times New Roman"/>
                <a:cs typeface="Times New Roman"/>
              </a:rPr>
              <a:t>certainly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savvy investor.”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Washington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Examiner </a:t>
            </a:r>
            <a:r>
              <a:rPr sz="1200" spc="-10" dirty="0">
                <a:latin typeface="Times New Roman"/>
                <a:cs typeface="Times New Roman"/>
              </a:rPr>
              <a:t>re-write.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5943600" cy="4062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660519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29.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8" y="1027587"/>
            <a:ext cx="4980308" cy="3796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316092"/>
            <a:ext cx="5857240" cy="34397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spc="-25" dirty="0">
                <a:latin typeface="Times New Roman"/>
                <a:cs typeface="Times New Roman"/>
              </a:rPr>
              <a:t>30.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Times New Roman"/>
                <a:cs typeface="Times New Roman"/>
              </a:rPr>
              <a:t>31.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L-</a:t>
            </a:r>
            <a:r>
              <a:rPr sz="1200" b="1" dirty="0">
                <a:latin typeface="Times New Roman"/>
                <a:cs typeface="Times New Roman"/>
              </a:rPr>
              <a:t>3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Communication </a:t>
            </a:r>
            <a:r>
              <a:rPr sz="1200" spc="-10" dirty="0">
                <a:latin typeface="Times New Roman"/>
                <a:cs typeface="Times New Roman"/>
              </a:rPr>
              <a:t>Systems-</a:t>
            </a:r>
            <a:r>
              <a:rPr sz="1200" dirty="0">
                <a:latin typeface="Times New Roman"/>
                <a:cs typeface="Times New Roman"/>
              </a:rPr>
              <a:t>East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designs,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develops,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integrates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ct val="135800"/>
              </a:lnSpc>
            </a:pPr>
            <a:r>
              <a:rPr sz="1200" dirty="0">
                <a:latin typeface="Times New Roman"/>
                <a:cs typeface="Times New Roman"/>
              </a:rPr>
              <a:t>communication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equipment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space, air,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ground, and </a:t>
            </a:r>
            <a:r>
              <a:rPr sz="1200" spc="-10" dirty="0">
                <a:latin typeface="Times New Roman"/>
                <a:cs typeface="Times New Roman"/>
              </a:rPr>
              <a:t>naval </a:t>
            </a:r>
            <a:r>
              <a:rPr sz="1200" dirty="0">
                <a:latin typeface="Times New Roman"/>
                <a:cs typeface="Times New Roman"/>
              </a:rPr>
              <a:t>applications,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C4I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products; integrated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Navy communication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systems;</a:t>
            </a:r>
            <a:endParaRPr sz="1200">
              <a:latin typeface="Times New Roman"/>
              <a:cs typeface="Times New Roman"/>
            </a:endParaRPr>
          </a:p>
          <a:p>
            <a:pPr marL="241300" marR="8255">
              <a:lnSpc>
                <a:spcPct val="1361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integrated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space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payloads;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recording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systems;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secure </a:t>
            </a:r>
            <a:r>
              <a:rPr sz="1200" dirty="0">
                <a:latin typeface="Times New Roman"/>
                <a:cs typeface="Times New Roman"/>
              </a:rPr>
              <a:t>communications,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information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security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systems. In addition,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claims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MARCOM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integrated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Marcom®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Navy’s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newest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digital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integrated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voice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switching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affordable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command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equipment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radio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room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automation.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MarCom®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latest </a:t>
            </a:r>
            <a:r>
              <a:rPr sz="1200" b="1" dirty="0">
                <a:latin typeface="Times New Roman"/>
                <a:cs typeface="Times New Roman"/>
              </a:rPr>
              <a:t>COTS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digital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technology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standards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offer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command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friendly,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solution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complex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voice,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video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future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joint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allied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missions.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Built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reliability,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rugged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construction,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fail-</a:t>
            </a:r>
            <a:r>
              <a:rPr sz="1200" dirty="0">
                <a:latin typeface="Times New Roman"/>
                <a:cs typeface="Times New Roman"/>
              </a:rPr>
              <a:t>safe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circuits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messages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go </a:t>
            </a:r>
            <a:r>
              <a:rPr sz="1200" dirty="0">
                <a:latin typeface="Times New Roman"/>
                <a:cs typeface="Times New Roman"/>
              </a:rPr>
              <a:t>through.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Evidently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HUGE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vulnerability.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9522"/>
            <a:ext cx="5895120" cy="4382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753"/>
            <a:ext cx="5844540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35800"/>
              </a:lnSpc>
              <a:spcBef>
                <a:spcPts val="100"/>
              </a:spcBef>
              <a:buAutoNum type="arabicPeriod" startAt="32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Michigan’s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government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thumped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Akamai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Technologies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servers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housed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TELIA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AB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foreign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server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located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Germany.</a:t>
            </a:r>
            <a:endParaRPr sz="1200">
              <a:latin typeface="Times New Roman"/>
              <a:cs typeface="Times New Roman"/>
            </a:endParaRPr>
          </a:p>
          <a:p>
            <a:pPr marL="241300" marR="331470" indent="-228600">
              <a:lnSpc>
                <a:spcPct val="135800"/>
              </a:lnSpc>
              <a:spcBef>
                <a:spcPts val="10"/>
              </a:spcBef>
              <a:buAutoNum type="arabicPeriod" startAt="32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Scytl,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contracted 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receives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tallied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Scytl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behalf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Dominion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reporting site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disclaimer.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latin typeface="Times New Roman"/>
                <a:cs typeface="Times New Roman"/>
              </a:rPr>
              <a:t>AP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SCYTL.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159381"/>
            <a:ext cx="5943600" cy="6753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753"/>
            <a:ext cx="5916295" cy="810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200"/>
              </a:lnSpc>
              <a:spcBef>
                <a:spcPts val="95"/>
              </a:spcBef>
              <a:buAutoNum type="arabicPeriod" startAt="34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“Scytl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selected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Federal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Assistance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Program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U.S.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Department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Defense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ballot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delivery 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onscreen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program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overseas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military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civilian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voters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2010 election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beyond.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Scytl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awarded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agreed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participate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program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(New </a:t>
            </a:r>
            <a:r>
              <a:rPr sz="1200" dirty="0">
                <a:latin typeface="Times New Roman"/>
                <a:cs typeface="Times New Roman"/>
              </a:rPr>
              <a:t>York,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Washington,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Missouri,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Nebraska,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Kansas,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Carolina,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Mississippi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Indiana),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highest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participating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States.”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PDF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AutoNum type="arabicPeriod" startAt="34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According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DOMINION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1.4.1Software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Firmware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firmware</a:t>
            </a:r>
            <a:endParaRPr sz="1200">
              <a:latin typeface="Times New Roman"/>
              <a:cs typeface="Times New Roman"/>
            </a:endParaRPr>
          </a:p>
          <a:p>
            <a:pPr marL="241300" marR="217170">
              <a:lnSpc>
                <a:spcPct val="1362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employed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Dominion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D-</a:t>
            </a:r>
            <a:r>
              <a:rPr sz="1200" dirty="0">
                <a:latin typeface="Times New Roman"/>
                <a:cs typeface="Times New Roman"/>
              </a:rPr>
              <a:t>Suite</a:t>
            </a:r>
            <a:r>
              <a:rPr sz="1200" spc="-10" dirty="0">
                <a:latin typeface="Times New Roman"/>
                <a:cs typeface="Times New Roman"/>
              </a:rPr>
              <a:t> 5.5-</a:t>
            </a:r>
            <a:r>
              <a:rPr sz="1200" dirty="0">
                <a:latin typeface="Times New Roman"/>
                <a:cs typeface="Times New Roman"/>
              </a:rPr>
              <a:t>Aconsists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2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custom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commercial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shelf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(COTS).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applications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verified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pristine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subjected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source </a:t>
            </a:r>
            <a:r>
              <a:rPr sz="1200" dirty="0">
                <a:latin typeface="Times New Roman"/>
                <a:cs typeface="Times New Roman"/>
              </a:rPr>
              <a:t>code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review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analysis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modifications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verification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meeting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pertinent standards.</a:t>
            </a:r>
            <a:endParaRPr sz="1200">
              <a:latin typeface="Times New Roman"/>
              <a:cs typeface="Times New Roman"/>
            </a:endParaRPr>
          </a:p>
          <a:p>
            <a:pPr marL="241300" marR="208279" indent="-228600">
              <a:lnSpc>
                <a:spcPts val="1970"/>
              </a:lnSpc>
              <a:spcBef>
                <a:spcPts val="140"/>
              </a:spcBef>
              <a:buAutoNum type="arabicPeriod" startAt="36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concern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VSTLs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own </a:t>
            </a:r>
            <a:r>
              <a:rPr sz="1200" dirty="0">
                <a:latin typeface="Times New Roman"/>
                <a:cs typeface="Times New Roman"/>
              </a:rPr>
              <a:t>admittance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20" dirty="0">
                <a:latin typeface="Times New Roman"/>
                <a:cs typeface="Times New Roman"/>
              </a:rPr>
              <a:t> COTS.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AutoNum type="arabicPeriod" startAt="36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purpose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VSTL’s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Times New Roman"/>
                <a:cs typeface="Times New Roman"/>
              </a:rPr>
              <a:t>foreign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interference/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actors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accessing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tally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backdoors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equipment</a:t>
            </a:r>
            <a:endParaRPr sz="1200">
              <a:latin typeface="Times New Roman"/>
              <a:cs typeface="Times New Roman"/>
            </a:endParaRPr>
          </a:p>
          <a:p>
            <a:pPr marL="241300" marR="442595">
              <a:lnSpc>
                <a:spcPct val="1358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software.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SCYTL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Machine/Software </a:t>
            </a:r>
            <a:r>
              <a:rPr sz="1200" dirty="0">
                <a:latin typeface="Times New Roman"/>
                <a:cs typeface="Times New Roman"/>
              </a:rPr>
              <a:t>manufacturers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“anonymity”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41300" marR="368935" indent="-228600">
              <a:lnSpc>
                <a:spcPct val="135800"/>
              </a:lnSpc>
              <a:spcBef>
                <a:spcPts val="15"/>
              </a:spcBef>
              <a:buAutoNum type="arabicPeriod" startAt="38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Algorithms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“shuffling”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maintain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anonymity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setting </a:t>
            </a:r>
            <a:r>
              <a:rPr sz="1200" dirty="0">
                <a:latin typeface="Times New Roman"/>
                <a:cs typeface="Times New Roman"/>
              </a:rPr>
              <a:t>values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achieve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desired goal under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guise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“encryption”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trap-</a:t>
            </a:r>
            <a:r>
              <a:rPr sz="1200" spc="-10" dirty="0">
                <a:latin typeface="Times New Roman"/>
                <a:cs typeface="Times New Roman"/>
              </a:rPr>
              <a:t>door.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AutoNum type="arabicPeriod" startAt="38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actual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trapdoor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commitments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Bayer-Groth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proofs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demonstrate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implications</a:t>
            </a:r>
            <a:endParaRPr sz="1200">
              <a:latin typeface="Times New Roman"/>
              <a:cs typeface="Times New Roman"/>
            </a:endParaRPr>
          </a:p>
          <a:p>
            <a:pPr marL="241300" marR="63500">
              <a:lnSpc>
                <a:spcPct val="136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verifiability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factor.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process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“shuffling”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therefore even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deploy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algorithms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manual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scripts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fractionalize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distribute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pooled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votes 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achieve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outcome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wish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 cannot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prove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doing it! See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STUDY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: “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The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use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of trapdoor commitments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in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Bayer-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Groth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proofs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and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the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implications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for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the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verifiability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of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the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Scytl-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SwissPost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Internet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voting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system</a:t>
            </a:r>
            <a:r>
              <a:rPr sz="1200" spc="-10" dirty="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SzPct val="91666"/>
              <a:buFont typeface="Times New Roman"/>
              <a:buAutoNum type="arabicPeriod" startAt="40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Key</a:t>
            </a:r>
            <a:r>
              <a:rPr sz="1200" b="1" spc="-10" dirty="0">
                <a:latin typeface="Times New Roman"/>
                <a:cs typeface="Times New Roman"/>
              </a:rPr>
              <a:t> Terms</a:t>
            </a:r>
            <a:endParaRPr sz="1200">
              <a:latin typeface="Times New Roman"/>
              <a:cs typeface="Times New Roman"/>
            </a:endParaRPr>
          </a:p>
          <a:p>
            <a:pPr marL="241300" marR="355600" indent="-228600">
              <a:lnSpc>
                <a:spcPct val="136100"/>
              </a:lnSpc>
              <a:spcBef>
                <a:spcPts val="55"/>
              </a:spcBef>
              <a:buFont typeface="Times New Roman"/>
              <a:buAutoNum type="arabicPeriod" startAt="40"/>
              <a:tabLst>
                <a:tab pos="241300" algn="l"/>
              </a:tabLst>
            </a:pPr>
            <a:r>
              <a:rPr sz="1100" b="1" dirty="0">
                <a:latin typeface="Times New Roman"/>
                <a:cs typeface="Times New Roman"/>
              </a:rPr>
              <a:t>UNIVERSAL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VERIFIABILITY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integrity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verifiable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candidate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selected)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SCYTL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FAILS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UNIVERSAL </a:t>
            </a:r>
            <a:r>
              <a:rPr sz="1100" b="1" dirty="0">
                <a:latin typeface="Times New Roman"/>
                <a:cs typeface="Times New Roman"/>
              </a:rPr>
              <a:t>VERIFIABILITY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mathematical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0" dirty="0">
                <a:latin typeface="Times New Roman"/>
                <a:cs typeface="Times New Roman"/>
              </a:rPr>
              <a:t> been </a:t>
            </a:r>
            <a:r>
              <a:rPr sz="1100" spc="-10" dirty="0">
                <a:latin typeface="Times New Roman"/>
                <a:cs typeface="Times New Roman"/>
              </a:rPr>
              <a:t>manipulated.</a:t>
            </a:r>
            <a:endParaRPr sz="1100">
              <a:latin typeface="Times New Roman"/>
              <a:cs typeface="Times New Roman"/>
            </a:endParaRPr>
          </a:p>
          <a:p>
            <a:pPr marL="241300" marR="56515" indent="-228600">
              <a:lnSpc>
                <a:spcPct val="136300"/>
              </a:lnSpc>
              <a:buFont typeface="Times New Roman"/>
              <a:buAutoNum type="arabicPeriod" startAt="40"/>
              <a:tabLst>
                <a:tab pos="241300" algn="l"/>
              </a:tabLst>
            </a:pPr>
            <a:r>
              <a:rPr sz="1100" b="1" dirty="0">
                <a:latin typeface="Times New Roman"/>
                <a:cs typeface="Times New Roman"/>
              </a:rPr>
              <a:t>INDIVIDUAL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VERIFIABILITY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counted.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ABC.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clearly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discounts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anonymity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-10" dirty="0">
                <a:latin typeface="Times New Roman"/>
                <a:cs typeface="Times New Roman"/>
              </a:rPr>
              <a:t> place.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928360" cy="459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1590" indent="-228600">
              <a:lnSpc>
                <a:spcPct val="136400"/>
              </a:lnSpc>
              <a:spcBef>
                <a:spcPts val="95"/>
              </a:spcBef>
              <a:buAutoNum type="arabicPeriod" startAt="43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2020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cast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voter.</a:t>
            </a:r>
            <a:endParaRPr sz="1100">
              <a:latin typeface="Times New Roman"/>
              <a:cs typeface="Times New Roman"/>
            </a:endParaRPr>
          </a:p>
          <a:p>
            <a:pPr marL="241300" marR="66675" indent="-228600">
              <a:lnSpc>
                <a:spcPct val="136100"/>
              </a:lnSpc>
              <a:spcBef>
                <a:spcPts val="5"/>
              </a:spcBef>
              <a:buAutoNum type="arabicPeriod" startAt="43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STEP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|Config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|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</a:t>
            </a:r>
            <a:r>
              <a:rPr sz="1100" spc="-10" dirty="0">
                <a:latin typeface="Times New Roman"/>
                <a:cs typeface="Times New Roman"/>
              </a:rPr>
              <a:t> e-</a:t>
            </a:r>
            <a:r>
              <a:rPr sz="1100" dirty="0">
                <a:latin typeface="Times New Roman"/>
                <a:cs typeface="Times New Roman"/>
              </a:rPr>
              <a:t>voting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(offshore)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configuration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data. </a:t>
            </a:r>
            <a:r>
              <a:rPr sz="1100" spc="-25" dirty="0">
                <a:latin typeface="Times New Roman"/>
                <a:cs typeface="Times New Roman"/>
              </a:rPr>
              <a:t>All </a:t>
            </a:r>
            <a:r>
              <a:rPr sz="1100" spc="-10" dirty="0">
                <a:latin typeface="Times New Roman"/>
                <a:cs typeface="Times New Roman"/>
              </a:rPr>
              <a:t>e-</a:t>
            </a:r>
            <a:r>
              <a:rPr sz="1100" dirty="0">
                <a:latin typeface="Times New Roman"/>
                <a:cs typeface="Times New Roman"/>
              </a:rPr>
              <a:t>voting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sent to </a:t>
            </a:r>
            <a:r>
              <a:rPr sz="1100" spc="-10" dirty="0">
                <a:latin typeface="Times New Roman"/>
                <a:cs typeface="Times New Roman"/>
              </a:rPr>
              <a:t>CONFIGURATION</a:t>
            </a:r>
            <a:r>
              <a:rPr sz="1100" dirty="0">
                <a:latin typeface="Times New Roman"/>
                <a:cs typeface="Times New Roman"/>
              </a:rPr>
              <a:t>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e-voting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 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next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CLEANSING.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CONCERNS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PROOF”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coined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mathematicians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pre-</a:t>
            </a:r>
            <a:r>
              <a:rPr sz="1100" dirty="0">
                <a:latin typeface="Times New Roman"/>
                <a:cs typeface="Times New Roman"/>
              </a:rPr>
              <a:t>tallied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parked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outcome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seeks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adjustments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partial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pivot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demanding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narrowing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self-</a:t>
            </a:r>
            <a:r>
              <a:rPr sz="1100" dirty="0">
                <a:latin typeface="Times New Roman"/>
                <a:cs typeface="Times New Roman"/>
              </a:rPr>
              <a:t>adjusts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predetermined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outcome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achieved.</a:t>
            </a:r>
            <a:endParaRPr sz="1100">
              <a:latin typeface="Times New Roman"/>
              <a:cs typeface="Times New Roman"/>
            </a:endParaRPr>
          </a:p>
          <a:p>
            <a:pPr marL="241300" marR="537210" indent="-228600">
              <a:lnSpc>
                <a:spcPts val="1800"/>
              </a:lnSpc>
              <a:spcBef>
                <a:spcPts val="140"/>
              </a:spcBef>
              <a:buFont typeface="Times New Roman"/>
              <a:buAutoNum type="arabicPeriod" startAt="43"/>
              <a:tabLst>
                <a:tab pos="276860" algn="l"/>
              </a:tabLst>
            </a:pPr>
            <a:r>
              <a:rPr dirty="0"/>
              <a:t>	</a:t>
            </a:r>
            <a:r>
              <a:rPr sz="1100" dirty="0">
                <a:latin typeface="Times New Roman"/>
                <a:cs typeface="Times New Roman"/>
              </a:rPr>
              <a:t>STEP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2|CLEANSING |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“cleansed”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categories: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invalid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valid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votes.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AutoNum type="arabicPeriod" startAt="43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STEP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3|Shuffling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/Mixing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|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nefarious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exactly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issues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arise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ct val="13610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decryption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literally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mixes</a:t>
            </a:r>
            <a:r>
              <a:rPr sz="1100" spc="-20" dirty="0">
                <a:latin typeface="Times New Roman"/>
                <a:cs typeface="Times New Roman"/>
              </a:rPr>
              <a:t> them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re-</a:t>
            </a:r>
            <a:r>
              <a:rPr sz="1100" dirty="0">
                <a:latin typeface="Times New Roman"/>
                <a:cs typeface="Times New Roman"/>
              </a:rPr>
              <a:t>encrypts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commitment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key-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TRAPDOOR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–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algorithm deployed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mixing </a:t>
            </a:r>
            <a:r>
              <a:rPr sz="1100" dirty="0">
                <a:latin typeface="Times New Roman"/>
                <a:cs typeface="Times New Roman"/>
              </a:rPr>
              <a:t>phase,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redistributes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votes.</a:t>
            </a:r>
            <a:endParaRPr sz="1100">
              <a:latin typeface="Times New Roman"/>
              <a:cs typeface="Times New Roman"/>
            </a:endParaRPr>
          </a:p>
          <a:p>
            <a:pPr marL="241300" marR="372110" indent="-228600">
              <a:lnSpc>
                <a:spcPct val="136400"/>
              </a:lnSpc>
              <a:buAutoNum type="arabicPeriod" startAt="47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published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PAPER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University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College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London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depicts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shuffle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works.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essence,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mixing/shuffling </a:t>
            </a:r>
            <a:r>
              <a:rPr sz="1100" dirty="0">
                <a:latin typeface="Times New Roman"/>
                <a:cs typeface="Times New Roman"/>
              </a:rPr>
              <a:t>occurs,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doesn’t have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ability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-20" dirty="0">
                <a:latin typeface="Times New Roman"/>
                <a:cs typeface="Times New Roman"/>
              </a:rPr>
              <a:t>vote </a:t>
            </a:r>
            <a:r>
              <a:rPr sz="1100" dirty="0">
                <a:latin typeface="Times New Roman"/>
                <a:cs typeface="Times New Roman"/>
              </a:rPr>
              <a:t>coming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ZERO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integrity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spc="-10" dirty="0">
                <a:latin typeface="Times New Roman"/>
                <a:cs typeface="Times New Roman"/>
              </a:rPr>
              <a:t>mixed.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10"/>
            <a:ext cx="20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48.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667224"/>
            <a:ext cx="5763895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  <a:spcBef>
                <a:spcPts val="95"/>
              </a:spcBef>
              <a:buAutoNum type="arabicPeriod" startAt="49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mixing/shuffling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 one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doesn’t 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ability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know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out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vote;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ZERO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integrity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votes.</a:t>
            </a:r>
            <a:endParaRPr sz="1100">
              <a:latin typeface="Times New Roman"/>
              <a:cs typeface="Times New Roman"/>
            </a:endParaRPr>
          </a:p>
          <a:p>
            <a:pPr marL="241300" marR="35560" indent="-228600">
              <a:lnSpc>
                <a:spcPts val="1800"/>
              </a:lnSpc>
              <a:spcBef>
                <a:spcPts val="95"/>
              </a:spcBef>
              <a:buAutoNum type="arabicPeriod" startAt="49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(Election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Management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Trap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 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(Commitment</a:t>
            </a:r>
            <a:r>
              <a:rPr sz="1100" spc="-10" dirty="0">
                <a:latin typeface="Times New Roman"/>
                <a:cs typeface="Times New Roman"/>
              </a:rPr>
              <a:t> Parameters).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324980"/>
            <a:ext cx="200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Times New Roman"/>
                <a:cs typeface="Times New Roman"/>
              </a:rPr>
              <a:t>51.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948525"/>
            <a:ext cx="5767705" cy="185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6830" indent="-228600">
              <a:lnSpc>
                <a:spcPct val="136500"/>
              </a:lnSpc>
              <a:spcBef>
                <a:spcPts val="100"/>
              </a:spcBef>
              <a:buAutoNum type="arabicPeriod" startAt="52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encrypted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shifted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Scytl’s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platform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ciphertexts 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is </a:t>
            </a:r>
            <a:r>
              <a:rPr sz="1100" dirty="0">
                <a:latin typeface="Times New Roman"/>
                <a:cs typeface="Times New Roman"/>
              </a:rPr>
              <a:t>encrypted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commitments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read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 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 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commitments.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100"/>
              </a:lnSpc>
              <a:buAutoNum type="arabicPeriod" startAt="52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false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security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“REPLACED”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during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Basically,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10" dirty="0">
                <a:latin typeface="Times New Roman"/>
                <a:cs typeface="Times New Roman"/>
              </a:rPr>
              <a:t> re-</a:t>
            </a:r>
            <a:r>
              <a:rPr sz="1100" dirty="0">
                <a:latin typeface="Times New Roman"/>
                <a:cs typeface="Times New Roman"/>
              </a:rPr>
              <a:t>encrypts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ciphertexts.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supposed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indeed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X,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Z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re-encryption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tallied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coding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respectively.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agrees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certain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4215" y="6474459"/>
            <a:ext cx="956944" cy="166370"/>
          </a:xfrm>
          <a:custGeom>
            <a:avLst/>
            <a:gdLst/>
            <a:ahLst/>
            <a:cxnLst/>
            <a:rect l="l" t="t" r="r" b="b"/>
            <a:pathLst>
              <a:path w="956945" h="166370">
                <a:moveTo>
                  <a:pt x="0" y="166370"/>
                </a:moveTo>
                <a:lnTo>
                  <a:pt x="956944" y="166370"/>
                </a:lnTo>
                <a:lnTo>
                  <a:pt x="956944" y="0"/>
                </a:lnTo>
                <a:lnTo>
                  <a:pt x="0" y="0"/>
                </a:lnTo>
                <a:lnTo>
                  <a:pt x="0" y="1663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8977" y="6510908"/>
            <a:ext cx="77089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latin typeface="Calibri"/>
                <a:cs typeface="Calibri"/>
              </a:rPr>
              <a:t>Temporary</a:t>
            </a:r>
            <a:r>
              <a:rPr sz="400" spc="15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parking</a:t>
            </a:r>
            <a:r>
              <a:rPr sz="400" spc="25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votes</a:t>
            </a:r>
            <a:endParaRPr sz="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33600"/>
            <a:ext cx="5514340" cy="35148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33169" y="6294120"/>
            <a:ext cx="833119" cy="2235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85"/>
              </a:spcBef>
            </a:pP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Ballot</a:t>
            </a:r>
            <a:r>
              <a:rPr sz="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votes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93595" y="6149340"/>
            <a:ext cx="765175" cy="422275"/>
            <a:chOff x="2093595" y="6149340"/>
            <a:chExt cx="765175" cy="4222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595" y="6353810"/>
              <a:ext cx="140969" cy="793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61870" y="6155690"/>
              <a:ext cx="590550" cy="409575"/>
            </a:xfrm>
            <a:custGeom>
              <a:avLst/>
              <a:gdLst/>
              <a:ahLst/>
              <a:cxnLst/>
              <a:rect l="l" t="t" r="r" b="b"/>
              <a:pathLst>
                <a:path w="590550" h="409575">
                  <a:moveTo>
                    <a:pt x="488188" y="0"/>
                  </a:moveTo>
                  <a:lnTo>
                    <a:pt x="102362" y="0"/>
                  </a:lnTo>
                  <a:lnTo>
                    <a:pt x="0" y="204850"/>
                  </a:lnTo>
                  <a:lnTo>
                    <a:pt x="102362" y="409575"/>
                  </a:lnTo>
                  <a:lnTo>
                    <a:pt x="488188" y="409575"/>
                  </a:lnTo>
                  <a:lnTo>
                    <a:pt x="590550" y="204850"/>
                  </a:lnTo>
                  <a:lnTo>
                    <a:pt x="488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61870" y="6155690"/>
              <a:ext cx="590550" cy="409575"/>
            </a:xfrm>
            <a:custGeom>
              <a:avLst/>
              <a:gdLst/>
              <a:ahLst/>
              <a:cxnLst/>
              <a:rect l="l" t="t" r="r" b="b"/>
              <a:pathLst>
                <a:path w="590550" h="409575">
                  <a:moveTo>
                    <a:pt x="0" y="204850"/>
                  </a:moveTo>
                  <a:lnTo>
                    <a:pt x="102362" y="0"/>
                  </a:lnTo>
                  <a:lnTo>
                    <a:pt x="488188" y="0"/>
                  </a:lnTo>
                  <a:lnTo>
                    <a:pt x="590550" y="204850"/>
                  </a:lnTo>
                  <a:lnTo>
                    <a:pt x="488188" y="409575"/>
                  </a:lnTo>
                  <a:lnTo>
                    <a:pt x="102362" y="409575"/>
                  </a:lnTo>
                  <a:lnTo>
                    <a:pt x="0" y="2048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33954" y="6245123"/>
            <a:ext cx="247015" cy="22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000"/>
              </a:lnSpc>
              <a:spcBef>
                <a:spcPts val="100"/>
              </a:spcBef>
            </a:pPr>
            <a:r>
              <a:rPr sz="400" spc="-10" dirty="0">
                <a:solidFill>
                  <a:srgbClr val="FFFFFF"/>
                </a:solidFill>
                <a:latin typeface="Calibri"/>
                <a:cs typeface="Calibri"/>
              </a:rPr>
              <a:t>Encryption</a:t>
            </a:r>
            <a:r>
              <a:rPr sz="4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4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FFFFFF"/>
                </a:solidFill>
                <a:latin typeface="Calibri"/>
                <a:cs typeface="Calibri"/>
              </a:rPr>
              <a:t>Dominion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84170" y="6287134"/>
            <a:ext cx="1007744" cy="236220"/>
            <a:chOff x="2884170" y="6287134"/>
            <a:chExt cx="1007744" cy="2362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4170" y="6358889"/>
              <a:ext cx="140969" cy="793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52445" y="6293484"/>
              <a:ext cx="833119" cy="161925"/>
            </a:xfrm>
            <a:custGeom>
              <a:avLst/>
              <a:gdLst/>
              <a:ahLst/>
              <a:cxnLst/>
              <a:rect l="l" t="t" r="r" b="b"/>
              <a:pathLst>
                <a:path w="833120" h="161925">
                  <a:moveTo>
                    <a:pt x="0" y="161925"/>
                  </a:moveTo>
                  <a:lnTo>
                    <a:pt x="833119" y="161925"/>
                  </a:lnTo>
                  <a:lnTo>
                    <a:pt x="833119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52445" y="6293484"/>
              <a:ext cx="833119" cy="223520"/>
            </a:xfrm>
            <a:custGeom>
              <a:avLst/>
              <a:gdLst/>
              <a:ahLst/>
              <a:cxnLst/>
              <a:rect l="l" t="t" r="r" b="b"/>
              <a:pathLst>
                <a:path w="833120" h="223520">
                  <a:moveTo>
                    <a:pt x="0" y="223520"/>
                  </a:moveTo>
                  <a:lnTo>
                    <a:pt x="833119" y="223520"/>
                  </a:lnTo>
                  <a:lnTo>
                    <a:pt x="833119" y="0"/>
                  </a:lnTo>
                  <a:lnTo>
                    <a:pt x="0" y="0"/>
                  </a:lnTo>
                  <a:lnTo>
                    <a:pt x="0" y="2235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37102" y="6331077"/>
            <a:ext cx="46100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TRAP-</a:t>
            </a:r>
            <a:r>
              <a:rPr sz="700" spc="-2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79420" y="6011545"/>
            <a:ext cx="1078865" cy="426720"/>
            <a:chOff x="2979420" y="6011545"/>
            <a:chExt cx="1078865" cy="42672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315" y="6358890"/>
              <a:ext cx="140970" cy="793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85770" y="6017895"/>
              <a:ext cx="975994" cy="276225"/>
            </a:xfrm>
            <a:custGeom>
              <a:avLst/>
              <a:gdLst/>
              <a:ahLst/>
              <a:cxnLst/>
              <a:rect l="l" t="t" r="r" b="b"/>
              <a:pathLst>
                <a:path w="975995" h="276225">
                  <a:moveTo>
                    <a:pt x="975994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975994" y="276225"/>
                  </a:lnTo>
                  <a:lnTo>
                    <a:pt x="9759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5770" y="6017895"/>
              <a:ext cx="975994" cy="276225"/>
            </a:xfrm>
            <a:custGeom>
              <a:avLst/>
              <a:gdLst/>
              <a:ahLst/>
              <a:cxnLst/>
              <a:rect l="l" t="t" r="r" b="b"/>
              <a:pathLst>
                <a:path w="975995" h="276225">
                  <a:moveTo>
                    <a:pt x="0" y="276225"/>
                  </a:moveTo>
                  <a:lnTo>
                    <a:pt x="975994" y="276225"/>
                  </a:lnTo>
                  <a:lnTo>
                    <a:pt x="975994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78607" y="6040894"/>
            <a:ext cx="791845" cy="1708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SCYTL – FURTHER</a:t>
            </a:r>
            <a:r>
              <a:rPr sz="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ENCRYPTS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300" spc="-10" dirty="0">
                <a:solidFill>
                  <a:srgbClr val="FFFFFF"/>
                </a:solidFill>
                <a:latin typeface="Calibri"/>
                <a:cs typeface="Calibri"/>
              </a:rPr>
              <a:t>COMMITMENTS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19082" y="6450647"/>
            <a:ext cx="1356995" cy="200025"/>
            <a:chOff x="2819082" y="6450647"/>
            <a:chExt cx="1356995" cy="200025"/>
          </a:xfrm>
        </p:grpSpPr>
        <p:sp>
          <p:nvSpPr>
            <p:cNvPr id="26" name="object 26"/>
            <p:cNvSpPr/>
            <p:nvPr/>
          </p:nvSpPr>
          <p:spPr>
            <a:xfrm>
              <a:off x="2823845" y="6455409"/>
              <a:ext cx="1347470" cy="190500"/>
            </a:xfrm>
            <a:custGeom>
              <a:avLst/>
              <a:gdLst/>
              <a:ahLst/>
              <a:cxnLst/>
              <a:rect l="l" t="t" r="r" b="b"/>
              <a:pathLst>
                <a:path w="1347470" h="190500">
                  <a:moveTo>
                    <a:pt x="134747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347470" y="190500"/>
                  </a:lnTo>
                  <a:lnTo>
                    <a:pt x="1347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23845" y="6455409"/>
              <a:ext cx="1347470" cy="190500"/>
            </a:xfrm>
            <a:custGeom>
              <a:avLst/>
              <a:gdLst/>
              <a:ahLst/>
              <a:cxnLst/>
              <a:rect l="l" t="t" r="r" b="b"/>
              <a:pathLst>
                <a:path w="1347470" h="190500">
                  <a:moveTo>
                    <a:pt x="0" y="190500"/>
                  </a:moveTo>
                  <a:lnTo>
                    <a:pt x="1347470" y="190500"/>
                  </a:lnTo>
                  <a:lnTo>
                    <a:pt x="134747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70402" y="6491096"/>
            <a:ext cx="10560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libri"/>
                <a:cs typeface="Calibri"/>
              </a:rPr>
              <a:t>ACCESS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VIA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BACKDOORS</a:t>
            </a:r>
            <a:r>
              <a:rPr sz="500" dirty="0">
                <a:latin typeface="Calibri"/>
                <a:cs typeface="Calibri"/>
              </a:rPr>
              <a:t> IN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HARDWARE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41470" y="6173470"/>
            <a:ext cx="603250" cy="422275"/>
            <a:chOff x="4141470" y="6173470"/>
            <a:chExt cx="603250" cy="422275"/>
          </a:xfrm>
        </p:grpSpPr>
        <p:sp>
          <p:nvSpPr>
            <p:cNvPr id="30" name="object 30"/>
            <p:cNvSpPr/>
            <p:nvPr/>
          </p:nvSpPr>
          <p:spPr>
            <a:xfrm>
              <a:off x="4147820" y="6179820"/>
              <a:ext cx="590550" cy="409575"/>
            </a:xfrm>
            <a:custGeom>
              <a:avLst/>
              <a:gdLst/>
              <a:ahLst/>
              <a:cxnLst/>
              <a:rect l="l" t="t" r="r" b="b"/>
              <a:pathLst>
                <a:path w="590550" h="409575">
                  <a:moveTo>
                    <a:pt x="488188" y="0"/>
                  </a:moveTo>
                  <a:lnTo>
                    <a:pt x="102362" y="0"/>
                  </a:lnTo>
                  <a:lnTo>
                    <a:pt x="0" y="204850"/>
                  </a:lnTo>
                  <a:lnTo>
                    <a:pt x="102362" y="409575"/>
                  </a:lnTo>
                  <a:lnTo>
                    <a:pt x="488188" y="409575"/>
                  </a:lnTo>
                  <a:lnTo>
                    <a:pt x="590550" y="204850"/>
                  </a:lnTo>
                  <a:lnTo>
                    <a:pt x="488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47820" y="6179820"/>
              <a:ext cx="590550" cy="409575"/>
            </a:xfrm>
            <a:custGeom>
              <a:avLst/>
              <a:gdLst/>
              <a:ahLst/>
              <a:cxnLst/>
              <a:rect l="l" t="t" r="r" b="b"/>
              <a:pathLst>
                <a:path w="590550" h="409575">
                  <a:moveTo>
                    <a:pt x="0" y="204850"/>
                  </a:moveTo>
                  <a:lnTo>
                    <a:pt x="102362" y="0"/>
                  </a:lnTo>
                  <a:lnTo>
                    <a:pt x="488188" y="0"/>
                  </a:lnTo>
                  <a:lnTo>
                    <a:pt x="590550" y="204850"/>
                  </a:lnTo>
                  <a:lnTo>
                    <a:pt x="488188" y="409575"/>
                  </a:lnTo>
                  <a:lnTo>
                    <a:pt x="102362" y="409575"/>
                  </a:lnTo>
                  <a:lnTo>
                    <a:pt x="0" y="2048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19396" y="6269507"/>
            <a:ext cx="247015" cy="16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10000"/>
              </a:lnSpc>
              <a:spcBef>
                <a:spcPts val="100"/>
              </a:spcBef>
            </a:pPr>
            <a:r>
              <a:rPr sz="400" spc="-10" dirty="0">
                <a:solidFill>
                  <a:srgbClr val="FFFFFF"/>
                </a:solidFill>
                <a:latin typeface="Calibri"/>
                <a:cs typeface="Calibri"/>
              </a:rPr>
              <a:t>Encryption</a:t>
            </a:r>
            <a:r>
              <a:rPr sz="4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400" spc="-20" dirty="0">
                <a:solidFill>
                  <a:srgbClr val="FFFFFF"/>
                </a:solidFill>
                <a:latin typeface="Calibri"/>
                <a:cs typeface="Calibri"/>
              </a:rPr>
              <a:t> SCYTL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62069" y="6410325"/>
            <a:ext cx="16192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FFFFF"/>
                </a:solidFill>
                <a:latin typeface="Calibri"/>
                <a:cs typeface="Calibri"/>
              </a:rPr>
              <a:t>AGAIN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869815" y="6249670"/>
            <a:ext cx="1551305" cy="331470"/>
            <a:chOff x="4869815" y="6249670"/>
            <a:chExt cx="1551305" cy="33147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9815" y="6358890"/>
              <a:ext cx="140970" cy="793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95900" y="6256020"/>
              <a:ext cx="1118870" cy="318770"/>
            </a:xfrm>
            <a:custGeom>
              <a:avLst/>
              <a:gdLst/>
              <a:ahLst/>
              <a:cxnLst/>
              <a:rect l="l" t="t" r="r" b="b"/>
              <a:pathLst>
                <a:path w="1118870" h="318770">
                  <a:moveTo>
                    <a:pt x="1118870" y="0"/>
                  </a:moveTo>
                  <a:lnTo>
                    <a:pt x="0" y="0"/>
                  </a:lnTo>
                  <a:lnTo>
                    <a:pt x="0" y="318770"/>
                  </a:lnTo>
                  <a:lnTo>
                    <a:pt x="1118870" y="31877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5900" y="6256020"/>
              <a:ext cx="1118870" cy="318770"/>
            </a:xfrm>
            <a:custGeom>
              <a:avLst/>
              <a:gdLst/>
              <a:ahLst/>
              <a:cxnLst/>
              <a:rect l="l" t="t" r="r" b="b"/>
              <a:pathLst>
                <a:path w="1118870" h="318770">
                  <a:moveTo>
                    <a:pt x="0" y="318770"/>
                  </a:moveTo>
                  <a:lnTo>
                    <a:pt x="1118870" y="31877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31877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04484" y="6281699"/>
            <a:ext cx="90170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5080" indent="-300990">
              <a:lnSpc>
                <a:spcPct val="11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Votes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Tallied-REPORTED</a:t>
            </a:r>
            <a:r>
              <a:rPr sz="7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 Scytl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28327" y="6583997"/>
            <a:ext cx="713740" cy="175895"/>
            <a:chOff x="3128327" y="6583997"/>
            <a:chExt cx="713740" cy="175895"/>
          </a:xfrm>
        </p:grpSpPr>
        <p:sp>
          <p:nvSpPr>
            <p:cNvPr id="40" name="object 40"/>
            <p:cNvSpPr/>
            <p:nvPr/>
          </p:nvSpPr>
          <p:spPr>
            <a:xfrm>
              <a:off x="3133089" y="6588759"/>
              <a:ext cx="704215" cy="166370"/>
            </a:xfrm>
            <a:custGeom>
              <a:avLst/>
              <a:gdLst/>
              <a:ahLst/>
              <a:cxnLst/>
              <a:rect l="l" t="t" r="r" b="b"/>
              <a:pathLst>
                <a:path w="704214" h="166370">
                  <a:moveTo>
                    <a:pt x="704214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704214" y="166370"/>
                  </a:lnTo>
                  <a:lnTo>
                    <a:pt x="704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33089" y="6588759"/>
              <a:ext cx="704215" cy="166370"/>
            </a:xfrm>
            <a:custGeom>
              <a:avLst/>
              <a:gdLst/>
              <a:ahLst/>
              <a:cxnLst/>
              <a:rect l="l" t="t" r="r" b="b"/>
              <a:pathLst>
                <a:path w="704214" h="166370">
                  <a:moveTo>
                    <a:pt x="0" y="166370"/>
                  </a:moveTo>
                  <a:lnTo>
                    <a:pt x="704214" y="166370"/>
                  </a:lnTo>
                  <a:lnTo>
                    <a:pt x="704214" y="0"/>
                  </a:lnTo>
                  <a:lnTo>
                    <a:pt x="0" y="0"/>
                  </a:lnTo>
                  <a:lnTo>
                    <a:pt x="0" y="16637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263010" y="6623684"/>
            <a:ext cx="44830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libri"/>
                <a:cs typeface="Calibri"/>
              </a:rPr>
              <a:t>Pre-</a:t>
            </a:r>
            <a:r>
              <a:rPr sz="500" spc="-10" dirty="0">
                <a:latin typeface="Calibri"/>
                <a:cs typeface="Calibri"/>
              </a:rPr>
              <a:t>tallied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-10" dirty="0">
                <a:latin typeface="Calibri"/>
                <a:cs typeface="Calibri"/>
              </a:rPr>
              <a:t>votes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33290" y="6170295"/>
            <a:ext cx="438150" cy="1612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400" spc="-10" dirty="0">
                <a:solidFill>
                  <a:srgbClr val="FFFFFF"/>
                </a:solidFill>
                <a:latin typeface="Calibri"/>
                <a:cs typeface="Calibri"/>
              </a:rPr>
              <a:t>DOMINION</a:t>
            </a:r>
            <a:endParaRPr sz="4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0" y="6358890"/>
            <a:ext cx="140970" cy="79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2810"/>
            <a:ext cx="3306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“Generators”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together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“commitments.”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551656"/>
            <a:ext cx="5862320" cy="213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  <a:spcBef>
                <a:spcPts val="95"/>
              </a:spcBef>
              <a:buAutoNum type="arabicPeriod" startAt="54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agreement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20" dirty="0">
                <a:latin typeface="Times New Roman"/>
                <a:cs typeface="Times New Roman"/>
              </a:rPr>
              <a:t> that </a:t>
            </a:r>
            <a:r>
              <a:rPr sz="1100" dirty="0">
                <a:latin typeface="Times New Roman"/>
                <a:cs typeface="Times New Roman"/>
              </a:rPr>
              <a:t>access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backdoors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commitments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known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order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satisfy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outcome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sought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case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failure.</a:t>
            </a:r>
            <a:endParaRPr sz="1100">
              <a:latin typeface="Times New Roman"/>
              <a:cs typeface="Times New Roman"/>
            </a:endParaRPr>
          </a:p>
          <a:p>
            <a:pPr marL="241300" marR="113664" indent="-228600">
              <a:lnSpc>
                <a:spcPts val="1910"/>
              </a:lnSpc>
              <a:spcBef>
                <a:spcPts val="55"/>
              </a:spcBef>
              <a:buFont typeface="Times New Roman"/>
              <a:buAutoNum type="arabicPeriod" startAt="54"/>
              <a:tabLst>
                <a:tab pos="241300" algn="l"/>
              </a:tabLst>
            </a:pPr>
            <a:r>
              <a:rPr sz="1100" dirty="0">
                <a:latin typeface="Calibri"/>
                <a:cs typeface="Calibri"/>
              </a:rPr>
              <a:t>Trapdoor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cryptotech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describes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program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knows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commitment </a:t>
            </a:r>
            <a:r>
              <a:rPr sz="1100" dirty="0">
                <a:latin typeface="Calibri"/>
                <a:cs typeface="Calibri"/>
              </a:rPr>
              <a:t>parameters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therefore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able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commitments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however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likes.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other </a:t>
            </a:r>
            <a:r>
              <a:rPr sz="1100" dirty="0">
                <a:latin typeface="Calibri"/>
                <a:cs typeface="Calibri"/>
              </a:rPr>
              <a:t>words,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Scytl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anyone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knows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commitment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parameters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take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votes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give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25"/>
              </a:spcBef>
            </a:pPr>
            <a:r>
              <a:rPr sz="1100" dirty="0">
                <a:latin typeface="Calibri"/>
                <a:cs typeface="Calibri"/>
              </a:rPr>
              <a:t>them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want.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total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1000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votes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algorithm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distribute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them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85"/>
              </a:spcBef>
            </a:pPr>
            <a:r>
              <a:rPr sz="1100" dirty="0">
                <a:latin typeface="Calibri"/>
                <a:cs typeface="Calibri"/>
              </a:rPr>
              <a:t>among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races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deems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necessary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achieve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goals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wants.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(Case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Study: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Estonia)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2619"/>
            <a:ext cx="5943600" cy="2416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1285"/>
            <a:ext cx="5246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Pro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expired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Feb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24,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2017.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 other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certification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located.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471540"/>
            <a:ext cx="5812155" cy="2019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362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9.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Section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231(b)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Help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America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(HAVA)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2002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(42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U.S.C.</a:t>
            </a:r>
            <a:r>
              <a:rPr sz="1200" spc="-10" dirty="0">
                <a:latin typeface="Times New Roman"/>
                <a:cs typeface="Times New Roman"/>
              </a:rPr>
              <a:t> §15371(b)) </a:t>
            </a:r>
            <a:r>
              <a:rPr sz="1200" dirty="0">
                <a:latin typeface="Times New Roman"/>
                <a:cs typeface="Times New Roman"/>
              </a:rPr>
              <a:t>requires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revocation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independent,</a:t>
            </a:r>
            <a:r>
              <a:rPr sz="1200" spc="-10" dirty="0">
                <a:latin typeface="Times New Roman"/>
                <a:cs typeface="Times New Roman"/>
              </a:rPr>
              <a:t> non-</a:t>
            </a:r>
            <a:r>
              <a:rPr sz="1200" dirty="0">
                <a:latin typeface="Times New Roman"/>
                <a:cs typeface="Times New Roman"/>
              </a:rPr>
              <a:t>federal laboratories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qualified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Federal</a:t>
            </a:r>
            <a:r>
              <a:rPr sz="1200" spc="-10" dirty="0">
                <a:latin typeface="Times New Roman"/>
                <a:cs typeface="Times New Roman"/>
              </a:rPr>
              <a:t> standards. </a:t>
            </a:r>
            <a:r>
              <a:rPr sz="1200" dirty="0">
                <a:latin typeface="Times New Roman"/>
                <a:cs typeface="Times New Roman"/>
              </a:rPr>
              <a:t>Generally,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laboratories evaluated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recommended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National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Institute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Standards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Technology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(NIST)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pursuant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HAVA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231(b)(1).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However,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consistent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231(b)(2)(B),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Commission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laboratories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outside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recommended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NIST </a:t>
            </a:r>
            <a:r>
              <a:rPr sz="1200" dirty="0">
                <a:latin typeface="Times New Roman"/>
                <a:cs typeface="Times New Roman"/>
              </a:rPr>
              <a:t>upon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publication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explanation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reason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accreditation.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3446"/>
            <a:ext cx="5943600" cy="4323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234150"/>
            <a:ext cx="5694045" cy="6578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spc="-25" dirty="0">
                <a:latin typeface="Times New Roman"/>
                <a:cs typeface="Times New Roman"/>
              </a:rPr>
              <a:t>56.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Times New Roman"/>
                <a:cs typeface="Times New Roman"/>
              </a:rPr>
              <a:t>57.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trapdoor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without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70"/>
              </a:spcBef>
            </a:pP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detected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4123944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2810"/>
            <a:ext cx="3283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“reallocate”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achieve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591022"/>
            <a:ext cx="5928360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36100"/>
              </a:lnSpc>
              <a:spcBef>
                <a:spcPts val="100"/>
              </a:spcBef>
              <a:buAutoNum type="arabicPeriod" startAt="58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STEP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4|Decryption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decryption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temporary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parking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tallies</a:t>
            </a:r>
            <a:r>
              <a:rPr sz="1100" spc="-10" dirty="0">
                <a:latin typeface="Times New Roman"/>
                <a:cs typeface="Times New Roman"/>
              </a:rPr>
              <a:t> before </a:t>
            </a:r>
            <a:r>
              <a:rPr sz="1100" dirty="0">
                <a:latin typeface="Times New Roman"/>
                <a:cs typeface="Times New Roman"/>
              </a:rPr>
              <a:t>reporting.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encrypted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into </a:t>
            </a:r>
            <a:r>
              <a:rPr sz="1100" dirty="0">
                <a:latin typeface="Times New Roman"/>
                <a:cs typeface="Times New Roman"/>
              </a:rPr>
              <a:t>plain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text.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previously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explained,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trapdoor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randomness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ciphertext.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Thus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-25" dirty="0">
                <a:latin typeface="Times New Roman"/>
                <a:cs typeface="Times New Roman"/>
              </a:rPr>
              <a:t> is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collude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clients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agency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(-</a:t>
            </a:r>
            <a:r>
              <a:rPr sz="1100" spc="-10" dirty="0">
                <a:latin typeface="Times New Roman"/>
                <a:cs typeface="Times New Roman"/>
              </a:rPr>
              <a:t>---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get </a:t>
            </a:r>
            <a:r>
              <a:rPr sz="1100" dirty="0">
                <a:latin typeface="Times New Roman"/>
                <a:cs typeface="Times New Roman"/>
              </a:rPr>
              <a:t>away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receiver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doesn’t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decryption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solely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Scytl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honest</a:t>
            </a:r>
            <a:r>
              <a:rPr sz="1100" b="1" i="1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actors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backdoor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(like </a:t>
            </a:r>
            <a:r>
              <a:rPr sz="1100" dirty="0">
                <a:latin typeface="Times New Roman"/>
                <a:cs typeface="Times New Roman"/>
              </a:rPr>
              <a:t>Dominion)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key.</a:t>
            </a:r>
            <a:endParaRPr sz="1100">
              <a:latin typeface="Times New Roman"/>
              <a:cs typeface="Times New Roman"/>
            </a:endParaRPr>
          </a:p>
          <a:p>
            <a:pPr marL="241300" marR="60960" indent="-228600">
              <a:lnSpc>
                <a:spcPct val="136400"/>
              </a:lnSpc>
              <a:buAutoNum type="arabicPeriod" startAt="58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study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University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Bristol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made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claim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finalizing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University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Bristol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How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not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to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Prove</a:t>
            </a:r>
            <a:r>
              <a:rPr sz="1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Yourself: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Pitfalls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of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the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Fiat-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Shamir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Heuristic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and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Applications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to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Helios</a:t>
            </a:r>
            <a:endParaRPr sz="1100">
              <a:latin typeface="Times New Roman"/>
              <a:cs typeface="Times New Roman"/>
            </a:endParaRPr>
          </a:p>
          <a:p>
            <a:pPr marL="241300" marR="120650" indent="-228600">
              <a:lnSpc>
                <a:spcPts val="1800"/>
              </a:lnSpc>
              <a:spcBef>
                <a:spcPts val="90"/>
              </a:spcBef>
              <a:buAutoNum type="arabicPeriod" startAt="58"/>
              <a:tabLst>
                <a:tab pos="241300" algn="l"/>
              </a:tabLst>
            </a:pPr>
            <a:r>
              <a:rPr sz="1100" spc="-10" dirty="0">
                <a:latin typeface="Times New Roman"/>
                <a:cs typeface="Times New Roman"/>
              </a:rPr>
              <a:t>“Zero-</a:t>
            </a:r>
            <a:r>
              <a:rPr sz="1100" dirty="0">
                <a:latin typeface="Times New Roman"/>
                <a:cs typeface="Times New Roman"/>
              </a:rPr>
              <a:t>knowledge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knowledge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convince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verifier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holds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satisfying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desirable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revealing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anything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else.”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David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Bernhard, </a:t>
            </a:r>
            <a:r>
              <a:rPr sz="1100" dirty="0">
                <a:latin typeface="Times New Roman"/>
                <a:cs typeface="Times New Roman"/>
              </a:rPr>
              <a:t>Olivier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Pereira,and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Bogdan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Warinschi.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2619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897880" cy="550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8255" indent="-228600">
              <a:lnSpc>
                <a:spcPct val="136400"/>
              </a:lnSpc>
              <a:spcBef>
                <a:spcPts val="95"/>
              </a:spcBef>
              <a:buAutoNum type="arabicPeriod" startAt="6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Hence,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can’t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manipulated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anything.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HOLDERS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offer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enough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revealing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anything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once</a:t>
            </a:r>
            <a:r>
              <a:rPr sz="1100" spc="-10" dirty="0">
                <a:latin typeface="Times New Roman"/>
                <a:cs typeface="Times New Roman"/>
              </a:rPr>
              <a:t> again </a:t>
            </a:r>
            <a:r>
              <a:rPr sz="1100" dirty="0">
                <a:latin typeface="Times New Roman"/>
                <a:cs typeface="Times New Roman"/>
              </a:rPr>
              <a:t>indicating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inability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detect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manipulation.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ZERO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PROOF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INTEGRITY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VOTE.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800"/>
              </a:lnSpc>
              <a:spcBef>
                <a:spcPts val="130"/>
              </a:spcBef>
              <a:buAutoNum type="arabicPeriod" startAt="6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decryption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challenged,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administrator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trap </a:t>
            </a:r>
            <a:r>
              <a:rPr sz="1100" dirty="0">
                <a:latin typeface="Times New Roman"/>
                <a:cs typeface="Times New Roman"/>
              </a:rPr>
              <a:t>door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verification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(blind).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factually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study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University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Melbourne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March. White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Hat</a:t>
            </a:r>
            <a:r>
              <a:rPr sz="1100" spc="-10" dirty="0">
                <a:latin typeface="Times New Roman"/>
                <a:cs typeface="Times New Roman"/>
              </a:rPr>
              <a:t> Hackers</a:t>
            </a:r>
            <a:endParaRPr sz="1100">
              <a:latin typeface="Times New Roman"/>
              <a:cs typeface="Times New Roman"/>
            </a:endParaRPr>
          </a:p>
          <a:p>
            <a:pPr marL="241300" marR="76200">
              <a:lnSpc>
                <a:spcPts val="1789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purposely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altered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commitments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25" dirty="0">
                <a:latin typeface="Times New Roman"/>
                <a:cs typeface="Times New Roman"/>
              </a:rPr>
              <a:t> to </a:t>
            </a:r>
            <a:r>
              <a:rPr sz="1100" dirty="0">
                <a:latin typeface="Times New Roman"/>
                <a:cs typeface="Times New Roman"/>
              </a:rPr>
              <a:t>prove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didn’t.</a:t>
            </a:r>
            <a:endParaRPr sz="1100">
              <a:latin typeface="Times New Roman"/>
              <a:cs typeface="Times New Roman"/>
            </a:endParaRPr>
          </a:p>
          <a:p>
            <a:pPr marL="241300" marR="177800" indent="-228600">
              <a:lnSpc>
                <a:spcPts val="1800"/>
              </a:lnSpc>
              <a:buAutoNum type="arabicPeriod" startAt="63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IT’S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PERFECT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MONTY.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That’s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perfect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fake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ciphertexts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“RANDOMNESS”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rolls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integrity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VOTE.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241300" marR="129539">
              <a:lnSpc>
                <a:spcPts val="1789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“cleansing”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maintain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anonymity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domestic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bad</a:t>
            </a:r>
            <a:r>
              <a:rPr sz="1100" spc="-10" dirty="0">
                <a:latin typeface="Times New Roman"/>
                <a:cs typeface="Times New Roman"/>
              </a:rPr>
              <a:t> actors.</a:t>
            </a:r>
            <a:endParaRPr sz="1100">
              <a:latin typeface="Times New Roman"/>
              <a:cs typeface="Times New Roman"/>
            </a:endParaRPr>
          </a:p>
          <a:p>
            <a:pPr marL="241300" marR="85725" indent="-228600">
              <a:lnSpc>
                <a:spcPts val="1800"/>
              </a:lnSpc>
              <a:buAutoNum type="arabicPeriod" startAt="64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circumstances,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manipulation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undetectable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fashion.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heavy.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2020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confirm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</a:t>
            </a:r>
            <a:endParaRPr sz="1100">
              <a:latin typeface="Times New Roman"/>
              <a:cs typeface="Times New Roman"/>
            </a:endParaRPr>
          </a:p>
          <a:p>
            <a:pPr marL="241300" marR="201930">
              <a:lnSpc>
                <a:spcPts val="1789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BEHAVIOR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indicative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 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pivoting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applied.</a:t>
            </a:r>
            <a:endParaRPr sz="1100">
              <a:latin typeface="Times New Roman"/>
              <a:cs typeface="Times New Roman"/>
            </a:endParaRPr>
          </a:p>
          <a:p>
            <a:pPr marL="241300" marR="52705" indent="-228600" algn="just">
              <a:lnSpc>
                <a:spcPts val="1800"/>
              </a:lnSpc>
              <a:buAutoNum type="arabicPeriod" startAt="6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behavior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(B)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given.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smallest.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outside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necessarily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applied.</a:t>
            </a:r>
            <a:endParaRPr sz="11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345"/>
              </a:spcBef>
              <a:buAutoNum type="arabicPeriod" startAt="6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outside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utilized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degree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allocation.</a:t>
            </a:r>
            <a:endParaRPr sz="1100">
              <a:latin typeface="Times New Roman"/>
              <a:cs typeface="Times New Roman"/>
            </a:endParaRPr>
          </a:p>
          <a:p>
            <a:pPr marL="241300" marR="394335" indent="-228600">
              <a:lnSpc>
                <a:spcPts val="1800"/>
              </a:lnSpc>
              <a:spcBef>
                <a:spcPts val="125"/>
              </a:spcBef>
              <a:buAutoNum type="arabicPeriod" startAt="6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geographically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blue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ostracize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red.</a:t>
            </a:r>
            <a:endParaRPr sz="1100">
              <a:latin typeface="Times New Roman"/>
              <a:cs typeface="Times New Roman"/>
            </a:endParaRPr>
          </a:p>
          <a:p>
            <a:pPr marL="241300" marR="48260" indent="-228600">
              <a:lnSpc>
                <a:spcPts val="1800"/>
              </a:lnSpc>
              <a:buAutoNum type="arabicPeriod" startAt="6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Post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narrowed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25" dirty="0">
                <a:latin typeface="Times New Roman"/>
                <a:cs typeface="Times New Roman"/>
              </a:rPr>
              <a:t> win </a:t>
            </a:r>
            <a:r>
              <a:rPr sz="1100" dirty="0">
                <a:latin typeface="Times New Roman"/>
                <a:cs typeface="Times New Roman"/>
              </a:rPr>
              <a:t>hence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Trump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372480"/>
            <a:ext cx="200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Times New Roman"/>
                <a:cs typeface="Times New Roman"/>
              </a:rPr>
              <a:t>69.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5943600" cy="46031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7181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70.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Gaussian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Elimination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pivoting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explains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election </a:t>
            </a:r>
            <a:r>
              <a:rPr sz="1100" dirty="0">
                <a:latin typeface="Times New Roman"/>
                <a:cs typeface="Times New Roman"/>
              </a:rPr>
              <a:t>results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Michigan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confirm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algorithm.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949162"/>
            <a:ext cx="574802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71.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“Digital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Fix”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spike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 can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evidence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pivot.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assumed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Pivot.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Wilkinson’s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demonstrated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guarantee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105498"/>
            <a:ext cx="5912485" cy="20199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40"/>
              </a:spcBef>
            </a:pPr>
            <a:r>
              <a:rPr sz="1100" spc="-25" dirty="0">
                <a:latin typeface="Times New Roman"/>
                <a:cs typeface="Times New Roman"/>
              </a:rPr>
              <a:t>72.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AutoNum type="arabicPeriod" startAt="73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conjecture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ability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upper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bound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values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n.</a:t>
            </a:r>
            <a:endParaRPr sz="1100">
              <a:latin typeface="Times New Roman"/>
              <a:cs typeface="Times New Roman"/>
            </a:endParaRPr>
          </a:p>
          <a:p>
            <a:pPr marL="241300" marR="227965" algn="just">
              <a:lnSpc>
                <a:spcPct val="13590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pivoting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can’t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floating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points. </a:t>
            </a:r>
            <a:r>
              <a:rPr sz="1100" dirty="0">
                <a:latin typeface="Times New Roman"/>
                <a:cs typeface="Times New Roman"/>
              </a:rPr>
              <a:t>Nor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pivoting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overwhelm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“injection”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Therefore, </a:t>
            </a:r>
            <a:r>
              <a:rPr sz="1100" dirty="0">
                <a:latin typeface="Times New Roman"/>
                <a:cs typeface="Times New Roman"/>
              </a:rPr>
              <a:t>external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evident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“DIGITAL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FIX”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100"/>
              </a:lnSpc>
              <a:spcBef>
                <a:spcPts val="5"/>
              </a:spcBef>
              <a:buAutoNum type="arabicPeriod" startAt="74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Observing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review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Michigan’s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spike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54,199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pushing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pulling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short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distance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candidates;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spike,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presents; -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spike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insert </a:t>
            </a:r>
            <a:r>
              <a:rPr sz="1100" spc="-25" dirty="0">
                <a:latin typeface="Times New Roman"/>
                <a:cs typeface="Times New Roman"/>
              </a:rPr>
              <a:t>was</a:t>
            </a:r>
            <a:r>
              <a:rPr sz="1100" spc="5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made,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insert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algorithm.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spikes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paper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0838"/>
            <a:ext cx="5943600" cy="4592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250" y="6849436"/>
            <a:ext cx="1019175" cy="3329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854065" cy="299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20014">
              <a:lnSpc>
                <a:spcPct val="1364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ballots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THUMB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DRIVES.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adjusted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itself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were </a:t>
            </a:r>
            <a:r>
              <a:rPr sz="1100" dirty="0">
                <a:latin typeface="Times New Roman"/>
                <a:cs typeface="Times New Roman"/>
              </a:rPr>
              <a:t>creating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evidence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10" dirty="0">
                <a:latin typeface="Times New Roman"/>
                <a:cs typeface="Times New Roman"/>
              </a:rPr>
              <a:t> allocation.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5500"/>
              </a:lnSpc>
              <a:spcBef>
                <a:spcPts val="15"/>
              </a:spcBef>
              <a:buAutoNum type="arabicPeriod" startAt="7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witnessed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behavior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countries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outside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-10" dirty="0">
                <a:latin typeface="Times New Roman"/>
                <a:cs typeface="Times New Roman"/>
              </a:rPr>
              <a:t> States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manner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allocating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candidate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“chosen”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win.</a:t>
            </a:r>
            <a:endParaRPr sz="1100">
              <a:latin typeface="Times New Roman"/>
              <a:cs typeface="Times New Roman"/>
            </a:endParaRPr>
          </a:p>
          <a:p>
            <a:pPr marL="241300" marR="136525" indent="-228600">
              <a:lnSpc>
                <a:spcPct val="135900"/>
              </a:lnSpc>
              <a:spcBef>
                <a:spcPts val="5"/>
              </a:spcBef>
              <a:buAutoNum type="arabicPeriod" startAt="7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Observing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contested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others)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identical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2012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Hussein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Obama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2012 </a:t>
            </a:r>
            <a:r>
              <a:rPr sz="1100" dirty="0">
                <a:latin typeface="Times New Roman"/>
                <a:cs typeface="Times New Roman"/>
              </a:rPr>
              <a:t>Presidential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Elections.</a:t>
            </a:r>
            <a:endParaRPr sz="1100">
              <a:latin typeface="Times New Roman"/>
              <a:cs typeface="Times New Roman"/>
            </a:endParaRPr>
          </a:p>
          <a:p>
            <a:pPr marL="241300" marR="160655" indent="-228600">
              <a:lnSpc>
                <a:spcPct val="136400"/>
              </a:lnSpc>
              <a:buAutoNum type="arabicPeriod" startAt="7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looks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52%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50K+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vote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provided initially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tallying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began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Arizona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too).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41300" marR="127000">
              <a:lnSpc>
                <a:spcPct val="135900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November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2020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stopped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“block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allocation”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remedy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down </a:t>
            </a:r>
            <a:r>
              <a:rPr sz="1100" dirty="0">
                <a:latin typeface="Times New Roman"/>
                <a:cs typeface="Times New Roman"/>
              </a:rPr>
              <a:t>NATIONWIDE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detection.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79739"/>
            <a:ext cx="5923915" cy="650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5" dirty="0">
                <a:latin typeface="Times New Roman"/>
                <a:cs typeface="Times New Roman"/>
              </a:rPr>
              <a:t>78.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dirty="0">
                <a:latin typeface="Times New Roman"/>
                <a:cs typeface="Times New Roman"/>
              </a:rPr>
              <a:t>79.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Georgia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2016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Presidential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attempt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scripts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block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75"/>
              </a:spcBef>
            </a:pPr>
            <a:r>
              <a:rPr sz="1100" dirty="0">
                <a:latin typeface="Times New Roman"/>
                <a:cs typeface="Times New Roman"/>
              </a:rPr>
              <a:t>allocate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centralized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“trap-</a:t>
            </a:r>
            <a:r>
              <a:rPr sz="1100" dirty="0">
                <a:latin typeface="Times New Roman"/>
                <a:cs typeface="Times New Roman"/>
              </a:rPr>
              <a:t>door”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attempt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someone</a:t>
            </a:r>
            <a:r>
              <a:rPr sz="1100" spc="-10" dirty="0">
                <a:latin typeface="Times New Roman"/>
                <a:cs typeface="Times New Roman"/>
              </a:rPr>
              <a:t> using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051585"/>
            <a:ext cx="5943600" cy="4408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91947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7305">
              <a:lnSpc>
                <a:spcPct val="1364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DHS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detected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leadership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assumed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“Russians”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address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DHS.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5500"/>
              </a:lnSpc>
              <a:spcBef>
                <a:spcPts val="15"/>
              </a:spcBef>
            </a:pPr>
            <a:r>
              <a:rPr sz="1100" dirty="0">
                <a:latin typeface="Times New Roman"/>
                <a:cs typeface="Times New Roman"/>
              </a:rPr>
              <a:t>80.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nation.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646802"/>
            <a:ext cx="5582285" cy="854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Times New Roman"/>
                <a:cs typeface="Times New Roman"/>
              </a:rPr>
              <a:t>81.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500"/>
              </a:lnSpc>
            </a:pPr>
            <a:r>
              <a:rPr sz="1100" dirty="0">
                <a:latin typeface="Times New Roman"/>
                <a:cs typeface="Times New Roman"/>
              </a:rPr>
              <a:t>82.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irregularities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respect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requests.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(names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address </a:t>
            </a:r>
            <a:r>
              <a:rPr sz="1100" dirty="0">
                <a:latin typeface="Times New Roman"/>
                <a:cs typeface="Times New Roman"/>
              </a:rPr>
              <a:t>Hidden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privacy)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303514"/>
            <a:ext cx="20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83.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7402"/>
            <a:ext cx="5943600" cy="2971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5555615"/>
            <a:ext cx="5943600" cy="28994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2466188"/>
            <a:ext cx="5842000" cy="20193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5" dirty="0">
                <a:latin typeface="Times New Roman"/>
                <a:cs typeface="Times New Roman"/>
              </a:rPr>
              <a:t>84.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AutoNum type="arabicPeriod" startAt="8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attest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2013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discussions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Obama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/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administration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had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various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agencies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2013.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AutoNum type="arabicPeriod" startAt="8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April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2013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usher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-----</a:t>
            </a:r>
            <a:r>
              <a:rPr sz="1100" spc="-5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AutoNum type="arabicPeriod" startAt="8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Joe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designated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Hussein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Obama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----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assistance.</a:t>
            </a:r>
            <a:endParaRPr sz="1100">
              <a:latin typeface="Times New Roman"/>
              <a:cs typeface="Times New Roman"/>
            </a:endParaRPr>
          </a:p>
          <a:p>
            <a:pPr marL="241300" marR="93345" indent="-228600">
              <a:lnSpc>
                <a:spcPct val="136400"/>
              </a:lnSpc>
              <a:buAutoNum type="arabicPeriod" startAt="8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John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Brennan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James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(Jim)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Clapper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responsible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ushering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intelligence </a:t>
            </a:r>
            <a:r>
              <a:rPr sz="1100" dirty="0">
                <a:latin typeface="Times New Roman"/>
                <a:cs typeface="Times New Roman"/>
              </a:rPr>
              <a:t>surrounding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spc="-5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 marR="52069" indent="-228600">
              <a:lnSpc>
                <a:spcPts val="1800"/>
              </a:lnSpc>
              <a:spcBef>
                <a:spcPts val="85"/>
              </a:spcBef>
              <a:buAutoNum type="arabicPeriod" startAt="86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Crisis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support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Tax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Payers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funded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election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---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Scytl.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676843"/>
            <a:ext cx="20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imes New Roman"/>
                <a:cs typeface="Times New Roman"/>
              </a:rPr>
              <a:t>90.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5943600" cy="17310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764" y="4541520"/>
            <a:ext cx="5496621" cy="42766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862320" cy="824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44475" indent="-228600">
              <a:lnSpc>
                <a:spcPct val="136400"/>
              </a:lnSpc>
              <a:spcBef>
                <a:spcPts val="95"/>
              </a:spcBef>
              <a:buAutoNum type="arabicPeriod" startAt="9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Right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alleged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CyberBerkut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pro-</a:t>
            </a:r>
            <a:r>
              <a:rPr sz="1100" dirty="0">
                <a:latin typeface="Times New Roman"/>
                <a:cs typeface="Times New Roman"/>
              </a:rPr>
              <a:t>Russia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infiltrated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spc="-50" dirty="0">
                <a:latin typeface="Times New Roman"/>
                <a:cs typeface="Times New Roman"/>
              </a:rPr>
              <a:t>- </a:t>
            </a:r>
            <a:r>
              <a:rPr sz="1100" dirty="0">
                <a:latin typeface="Times New Roman"/>
                <a:cs typeface="Times New Roman"/>
              </a:rPr>
              <a:t>central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computers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deleted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key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files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supposedly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rendered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vote- </a:t>
            </a:r>
            <a:r>
              <a:rPr sz="1100" dirty="0">
                <a:latin typeface="Times New Roman"/>
                <a:cs typeface="Times New Roman"/>
              </a:rPr>
              <a:t>tallying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inoperable.</a:t>
            </a:r>
            <a:endParaRPr sz="1100">
              <a:latin typeface="Times New Roman"/>
              <a:cs typeface="Times New Roman"/>
            </a:endParaRPr>
          </a:p>
          <a:p>
            <a:pPr marL="241300" marR="89535" indent="-228600" algn="just">
              <a:lnSpc>
                <a:spcPts val="1800"/>
              </a:lnSpc>
              <a:spcBef>
                <a:spcPts val="130"/>
              </a:spcBef>
              <a:buAutoNum type="arabicPeriod" startAt="9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Commitment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-25" dirty="0">
                <a:latin typeface="Times New Roman"/>
                <a:cs typeface="Times New Roman"/>
              </a:rPr>
              <a:t> the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disclosed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emails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documents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election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rigged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 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fixed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election.</a:t>
            </a:r>
            <a:endParaRPr sz="1100">
              <a:latin typeface="Times New Roman"/>
              <a:cs typeface="Times New Roman"/>
            </a:endParaRPr>
          </a:p>
          <a:p>
            <a:pPr marL="241300" marR="422909" indent="-228600">
              <a:lnSpc>
                <a:spcPts val="1789"/>
              </a:lnSpc>
              <a:spcBef>
                <a:spcPts val="10"/>
              </a:spcBef>
              <a:buAutoNum type="arabicPeriod" startAt="9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25,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2014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were </a:t>
            </a:r>
            <a:r>
              <a:rPr sz="1100" dirty="0">
                <a:latin typeface="Times New Roman"/>
                <a:cs typeface="Times New Roman"/>
              </a:rPr>
              <a:t>BLOCKED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flipping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favor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-----</a:t>
            </a:r>
            <a:r>
              <a:rPr sz="1100" spc="-5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 marR="74930" indent="-228600">
              <a:lnSpc>
                <a:spcPts val="1800"/>
              </a:lnSpc>
              <a:buAutoNum type="arabicPeriod" startAt="91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claim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DDoS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Russians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mitigation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algorithm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inject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Biden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were</a:t>
            </a:r>
            <a:endParaRPr sz="1100">
              <a:latin typeface="Times New Roman"/>
              <a:cs typeface="Times New Roman"/>
            </a:endParaRPr>
          </a:p>
          <a:p>
            <a:pPr marL="241300" marR="125730">
              <a:lnSpc>
                <a:spcPts val="1789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unable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trap-</a:t>
            </a:r>
            <a:r>
              <a:rPr sz="1100" dirty="0">
                <a:latin typeface="Times New Roman"/>
                <a:cs typeface="Times New Roman"/>
              </a:rPr>
              <a:t>door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“altered”/deleted/ </a:t>
            </a:r>
            <a:r>
              <a:rPr sz="1100" spc="-10" dirty="0">
                <a:latin typeface="Times New Roman"/>
                <a:cs typeface="Times New Roman"/>
              </a:rPr>
              <a:t>rendered </a:t>
            </a:r>
            <a:r>
              <a:rPr sz="1100" dirty="0">
                <a:latin typeface="Times New Roman"/>
                <a:cs typeface="Times New Roman"/>
              </a:rPr>
              <a:t>ineffective.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representatives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Dominion/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ES&amp;S/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Smartmatic/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Hart</a:t>
            </a:r>
            <a:endParaRPr sz="1100">
              <a:latin typeface="Times New Roman"/>
              <a:cs typeface="Times New Roman"/>
            </a:endParaRPr>
          </a:p>
          <a:p>
            <a:pPr marL="241300" marR="86995">
              <a:lnSpc>
                <a:spcPts val="1800"/>
              </a:lnSpc>
            </a:pPr>
            <a:r>
              <a:rPr sz="1100" dirty="0">
                <a:latin typeface="Times New Roman"/>
                <a:cs typeface="Times New Roman"/>
              </a:rPr>
              <a:t>Intercivic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seemed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0" dirty="0">
                <a:latin typeface="Times New Roman"/>
                <a:cs typeface="Times New Roman"/>
              </a:rPr>
              <a:t> failed.</a:t>
            </a:r>
            <a:endParaRPr sz="1100">
              <a:latin typeface="Times New Roman"/>
              <a:cs typeface="Times New Roman"/>
            </a:endParaRPr>
          </a:p>
          <a:p>
            <a:pPr marL="241300" marR="157480" indent="-228600">
              <a:lnSpc>
                <a:spcPts val="1789"/>
              </a:lnSpc>
              <a:spcBef>
                <a:spcPts val="5"/>
              </a:spcBef>
              <a:buAutoNum type="arabicPeriod" startAt="9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tallying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 states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NATIONWIDE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stalled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days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Alaska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300K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stuck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56%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week.</a:t>
            </a:r>
            <a:endParaRPr sz="1100">
              <a:latin typeface="Times New Roman"/>
              <a:cs typeface="Times New Roman"/>
            </a:endParaRPr>
          </a:p>
          <a:p>
            <a:pPr marL="241300" marR="287655" indent="-228600">
              <a:lnSpc>
                <a:spcPts val="1800"/>
              </a:lnSpc>
              <a:buAutoNum type="arabicPeriod" startAt="9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“hanging”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indicates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deployment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scripts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block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allocate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remotely 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one </a:t>
            </a:r>
            <a:r>
              <a:rPr sz="1100" dirty="0">
                <a:latin typeface="Times New Roman"/>
                <a:cs typeface="Times New Roman"/>
              </a:rPr>
              <a:t>location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----</a:t>
            </a:r>
            <a:r>
              <a:rPr sz="1100" dirty="0">
                <a:latin typeface="Times New Roman"/>
                <a:cs typeface="Times New Roman"/>
              </a:rPr>
              <a:t>--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26,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2014.</a:t>
            </a:r>
            <a:endParaRPr sz="1100">
              <a:latin typeface="Times New Roman"/>
              <a:cs typeface="Times New Roman"/>
            </a:endParaRPr>
          </a:p>
          <a:p>
            <a:pPr marL="241300" marR="175895" indent="-228600">
              <a:lnSpc>
                <a:spcPts val="1800"/>
              </a:lnSpc>
              <a:buAutoNum type="arabicPeriod" startAt="9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justify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representatives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physical </a:t>
            </a:r>
            <a:r>
              <a:rPr sz="1100" dirty="0">
                <a:latin typeface="Times New Roman"/>
                <a:cs typeface="Times New Roman"/>
              </a:rPr>
              <a:t>appearances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currently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10" dirty="0">
                <a:latin typeface="Times New Roman"/>
                <a:cs typeface="Times New Roman"/>
              </a:rPr>
              <a:t> contested.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AutoNum type="arabicPeriod" startAt="9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Executive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polling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center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Detroit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midnight.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100"/>
              </a:lnSpc>
              <a:spcBef>
                <a:spcPts val="5"/>
              </a:spcBef>
              <a:buAutoNum type="arabicPeriod" startAt="95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Considering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examined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Michigan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2017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Pro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Michigan’s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avenue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hackers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bad</a:t>
            </a:r>
            <a:r>
              <a:rPr sz="1100" spc="-10" dirty="0">
                <a:latin typeface="Times New Roman"/>
                <a:cs typeface="Times New Roman"/>
              </a:rPr>
              <a:t> actors </a:t>
            </a:r>
            <a:r>
              <a:rPr sz="1100" dirty="0">
                <a:latin typeface="Times New Roman"/>
                <a:cs typeface="Times New Roman"/>
              </a:rPr>
              <a:t>seek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order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operations.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updates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</a:t>
            </a:r>
            <a:r>
              <a:rPr sz="1100" spc="-10" dirty="0">
                <a:latin typeface="Times New Roman"/>
                <a:cs typeface="Times New Roman"/>
              </a:rPr>
              <a:t> vulnerabilities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exist.</a:t>
            </a:r>
            <a:endParaRPr sz="1100">
              <a:latin typeface="Times New Roman"/>
              <a:cs typeface="Times New Roman"/>
            </a:endParaRPr>
          </a:p>
          <a:p>
            <a:pPr marL="241300" marR="53340" indent="-228600">
              <a:lnSpc>
                <a:spcPct val="136400"/>
              </a:lnSpc>
              <a:buAutoNum type="arabicPeriod" startAt="9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VSTLs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underrated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open </a:t>
            </a:r>
            <a:r>
              <a:rPr sz="1100" dirty="0">
                <a:latin typeface="Times New Roman"/>
                <a:cs typeface="Times New Roman"/>
              </a:rPr>
              <a:t>access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who’s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EXPIRED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24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FEB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2017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contracted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WISCONSIN.</a:t>
            </a:r>
            <a:endParaRPr sz="1100">
              <a:latin typeface="Times New Roman"/>
              <a:cs typeface="Times New Roman"/>
            </a:endParaRPr>
          </a:p>
          <a:p>
            <a:pPr marL="241300" marR="172720" indent="-228600">
              <a:lnSpc>
                <a:spcPts val="1800"/>
              </a:lnSpc>
              <a:spcBef>
                <a:spcPts val="130"/>
              </a:spcBef>
              <a:buAutoNum type="arabicPeriod" startAt="9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tasked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IV&amp;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(Independent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Verification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Validation)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assurance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integrity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votes.</a:t>
            </a:r>
            <a:endParaRPr sz="1100">
              <a:latin typeface="Times New Roman"/>
              <a:cs typeface="Times New Roman"/>
            </a:endParaRPr>
          </a:p>
          <a:p>
            <a:pPr marL="241300" marR="24130" indent="-228600">
              <a:lnSpc>
                <a:spcPts val="1800"/>
              </a:lnSpc>
              <a:buAutoNum type="arabicPeriod" startAt="9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“accredited”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non-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entities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received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accreditation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uphold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regulated.</a:t>
            </a:r>
            <a:endParaRPr sz="1100">
              <a:latin typeface="Times New Roman"/>
              <a:cs typeface="Times New Roman"/>
            </a:endParaRPr>
          </a:p>
          <a:p>
            <a:pPr marL="241300" marR="180975" indent="-228600">
              <a:lnSpc>
                <a:spcPts val="1789"/>
              </a:lnSpc>
              <a:spcBef>
                <a:spcPts val="10"/>
              </a:spcBef>
              <a:buAutoNum type="arabicPeriod" startAt="9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entities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sufficing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HAVA </a:t>
            </a:r>
            <a:r>
              <a:rPr sz="1100" dirty="0">
                <a:latin typeface="Times New Roman"/>
                <a:cs typeface="Times New Roman"/>
              </a:rPr>
              <a:t>ACT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2002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clear.</a:t>
            </a:r>
            <a:endParaRPr sz="1100">
              <a:latin typeface="Times New Roman"/>
              <a:cs typeface="Times New Roman"/>
            </a:endParaRPr>
          </a:p>
          <a:p>
            <a:pPr marL="241300" marR="523875" indent="-228600">
              <a:lnSpc>
                <a:spcPts val="1800"/>
              </a:lnSpc>
              <a:buAutoNum type="arabicPeriod" startAt="9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Curiously,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V&amp;V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GAMING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received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certifications </a:t>
            </a:r>
            <a:r>
              <a:rPr sz="1100" dirty="0">
                <a:latin typeface="Times New Roman"/>
                <a:cs typeface="Times New Roman"/>
              </a:rPr>
              <a:t>OUTSIDE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24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scope.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8667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  <a:spcBef>
                <a:spcPts val="95"/>
              </a:spcBef>
              <a:tabLst>
                <a:tab pos="504825" algn="l"/>
              </a:tabLst>
            </a:pPr>
            <a:r>
              <a:rPr sz="1100" spc="-20" dirty="0">
                <a:latin typeface="Times New Roman"/>
                <a:cs typeface="Times New Roman"/>
              </a:rPr>
              <a:t>105.</a:t>
            </a:r>
            <a:r>
              <a:rPr sz="1100" dirty="0">
                <a:latin typeface="Times New Roman"/>
                <a:cs typeface="Times New Roman"/>
              </a:rPr>
              <a:t>	PRO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V&amp;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received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26MAR2020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NIST </a:t>
            </a:r>
            <a:r>
              <a:rPr sz="1100" dirty="0">
                <a:latin typeface="Times New Roman"/>
                <a:cs typeface="Times New Roman"/>
              </a:rPr>
              <a:t>certification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align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10" dirty="0">
                <a:latin typeface="Times New Roman"/>
                <a:cs typeface="Times New Roman"/>
              </a:rPr>
              <a:t> years.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791580"/>
            <a:ext cx="5860415" cy="198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Times New Roman"/>
                <a:cs typeface="Times New Roman"/>
              </a:rPr>
              <a:t>106.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241300" marR="408940" indent="-228600">
              <a:lnSpc>
                <a:spcPct val="135900"/>
              </a:lnSpc>
              <a:buAutoNum type="arabicPeriod" startAt="107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accreditation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(Item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8)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declaration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expired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February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2017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IV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Michigan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claiming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were </a:t>
            </a:r>
            <a:r>
              <a:rPr sz="1100" dirty="0">
                <a:latin typeface="Times New Roman"/>
                <a:cs typeface="Times New Roman"/>
              </a:rPr>
              <a:t>accredited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false.</a:t>
            </a:r>
            <a:endParaRPr sz="1100">
              <a:latin typeface="Times New Roman"/>
              <a:cs typeface="Times New Roman"/>
            </a:endParaRPr>
          </a:p>
          <a:p>
            <a:pPr marL="241300" marR="210185" indent="-228600">
              <a:lnSpc>
                <a:spcPct val="136400"/>
              </a:lnSpc>
              <a:buAutoNum type="arabicPeriod" startAt="107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significance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VSTLs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accredited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examining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COTS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updates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avenues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entry.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800"/>
              </a:lnSpc>
              <a:spcBef>
                <a:spcPts val="95"/>
              </a:spcBef>
              <a:buAutoNum type="arabicPeriod" startAt="107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</a:t>
            </a:r>
            <a:r>
              <a:rPr sz="1100" spc="-10" dirty="0">
                <a:latin typeface="Times New Roman"/>
                <a:cs typeface="Times New Roman"/>
              </a:rPr>
              <a:t> DOMINION’S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petition,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modems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accredited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VSTL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examine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key.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5943600" cy="4567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006213"/>
            <a:ext cx="5916295" cy="27870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200" spc="-25" dirty="0">
                <a:latin typeface="Times New Roman"/>
                <a:cs typeface="Times New Roman"/>
              </a:rPr>
              <a:t>10.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50"/>
              </a:spcBef>
              <a:buAutoNum type="arabicPeriod" startAt="11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VSTL’s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important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equipment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vulnerabilities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deployment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Times New Roman"/>
                <a:cs typeface="Times New Roman"/>
              </a:rPr>
              <a:t>algorithms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scripts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intercept,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alter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adjust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-10" dirty="0">
                <a:latin typeface="Times New Roman"/>
                <a:cs typeface="Times New Roman"/>
              </a:rPr>
              <a:t> tallies.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AutoNum type="arabicPeriod" startAt="12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accredited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VSTLs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(VOTING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LABORATORIES).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ct val="136100"/>
              </a:lnSpc>
              <a:spcBef>
                <a:spcPts val="65"/>
              </a:spcBef>
            </a:pP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order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to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meet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its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statutory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requirements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under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HAVA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§15371(b),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has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developed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EAC’s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Voting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System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Test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Laboratory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Accreditation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Program.</a:t>
            </a:r>
            <a:r>
              <a:rPr sz="1100" spc="2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procedural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requirements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program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are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established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proposed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information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collection,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Voting</a:t>
            </a:r>
            <a:r>
              <a:rPr sz="1100" b="1" u="sng" spc="-2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System</a:t>
            </a:r>
            <a:r>
              <a:rPr sz="1100" b="1" u="sng" spc="-2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Test</a:t>
            </a:r>
            <a:r>
              <a:rPr sz="1100" b="1" u="sng" spc="-15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b="1" u="sng" spc="-1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Laboratory</a:t>
            </a:r>
            <a:r>
              <a:rPr sz="1100" b="1" spc="-10" dirty="0">
                <a:solidFill>
                  <a:srgbClr val="8F303E"/>
                </a:solidFill>
                <a:latin typeface="Times New Roman"/>
                <a:cs typeface="Times New Roman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Accreditation</a:t>
            </a:r>
            <a:r>
              <a:rPr sz="1100" b="1" u="sng" spc="-35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Program</a:t>
            </a:r>
            <a:r>
              <a:rPr sz="1100" b="1" u="sng" spc="-3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2"/>
              </a:rPr>
              <a:t>Manual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100" spc="229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Although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participation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program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voluntary,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adherence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to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program’s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procedural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requirements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mandatory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for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participants.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procedural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requirements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this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Manual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will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supersede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any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prior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laboratory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accreditation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requirements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issued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by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EAC.</a:t>
            </a:r>
            <a:r>
              <a:rPr sz="1100" spc="2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This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manual</a:t>
            </a:r>
            <a:r>
              <a:rPr sz="1100" spc="-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shall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be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read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conjunction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with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EAC’s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Voting</a:t>
            </a:r>
            <a:r>
              <a:rPr sz="1100" b="1" u="sng" spc="-2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System</a:t>
            </a:r>
            <a:r>
              <a:rPr sz="1100" b="1" u="sng" spc="-1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Testing</a:t>
            </a:r>
            <a:r>
              <a:rPr sz="1100" b="1" u="sng" spc="-15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and</a:t>
            </a:r>
            <a:r>
              <a:rPr sz="1100" b="1" u="sng" spc="-3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b="1" u="sng" spc="-10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Certification</a:t>
            </a:r>
            <a:r>
              <a:rPr sz="1100" b="1" spc="-10" dirty="0">
                <a:solidFill>
                  <a:srgbClr val="8F303E"/>
                </a:solidFill>
                <a:latin typeface="Times New Roman"/>
                <a:cs typeface="Times New Roman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Program</a:t>
            </a:r>
            <a:r>
              <a:rPr sz="1100" b="1" u="sng" spc="-15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b="1" u="sng" dirty="0">
                <a:solidFill>
                  <a:srgbClr val="8F303E"/>
                </a:solidFill>
                <a:uFill>
                  <a:solidFill>
                    <a:srgbClr val="8F303E"/>
                  </a:solidFill>
                </a:uFill>
                <a:latin typeface="Times New Roman"/>
                <a:cs typeface="Times New Roman"/>
                <a:hlinkClick r:id="rId3"/>
              </a:rPr>
              <a:t>Manual</a:t>
            </a:r>
            <a:r>
              <a:rPr sz="1100" b="1" spc="-10" dirty="0">
                <a:solidFill>
                  <a:srgbClr val="8F303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(OMB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3265-0019).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914400"/>
            <a:ext cx="5943600" cy="42875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114010"/>
            <a:ext cx="5904865" cy="17919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0" dirty="0">
                <a:latin typeface="Times New Roman"/>
                <a:cs typeface="Times New Roman"/>
              </a:rPr>
              <a:t>110.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40"/>
              </a:spcBef>
              <a:buAutoNum type="arabicPeriod" startAt="11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update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Verizon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Modem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Pantech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undergoes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multiple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updates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year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it’s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hardware.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 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241300" marR="192405" indent="-228600">
              <a:lnSpc>
                <a:spcPct val="136400"/>
              </a:lnSpc>
              <a:buAutoNum type="arabicPeriod" startAt="112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2014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--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modems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commitment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keys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deleted.</a:t>
            </a:r>
            <a:endParaRPr sz="1100">
              <a:latin typeface="Times New Roman"/>
              <a:cs typeface="Times New Roman"/>
            </a:endParaRPr>
          </a:p>
          <a:p>
            <a:pPr marL="241300" marR="70485" indent="-228600">
              <a:lnSpc>
                <a:spcPts val="1800"/>
              </a:lnSpc>
              <a:spcBef>
                <a:spcPts val="85"/>
              </a:spcBef>
              <a:buAutoNum type="arabicPeriod" startAt="112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SLI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Gaming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VSTL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“accredited”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record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their </a:t>
            </a:r>
            <a:r>
              <a:rPr sz="1100" dirty="0">
                <a:latin typeface="Times New Roman"/>
                <a:cs typeface="Times New Roman"/>
              </a:rPr>
              <a:t>accreditation.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27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days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PA </a:t>
            </a:r>
            <a:r>
              <a:rPr sz="1100" dirty="0">
                <a:latin typeface="Times New Roman"/>
                <a:cs typeface="Times New Roman"/>
              </a:rPr>
              <a:t>IV&amp;V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valid.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176" y="1040514"/>
            <a:ext cx="5363531" cy="42038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190210"/>
            <a:ext cx="5852795" cy="31623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0" dirty="0">
                <a:latin typeface="Times New Roman"/>
                <a:cs typeface="Times New Roman"/>
              </a:rPr>
              <a:t>114.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40"/>
              </a:spcBef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90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days.</a:t>
            </a:r>
            <a:endParaRPr sz="1100">
              <a:latin typeface="Times New Roman"/>
              <a:cs typeface="Times New Roman"/>
            </a:endParaRPr>
          </a:p>
          <a:p>
            <a:pPr marL="241300" marR="255270" indent="-228600">
              <a:lnSpc>
                <a:spcPct val="136400"/>
              </a:lnSpc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personally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attest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high-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officials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Obama/Biden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administration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large </a:t>
            </a:r>
            <a:r>
              <a:rPr sz="1100" dirty="0">
                <a:latin typeface="Times New Roman"/>
                <a:cs typeface="Times New Roman"/>
              </a:rPr>
              <a:t>private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contracting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ultimately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running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flag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DOMINION.</a:t>
            </a:r>
            <a:endParaRPr sz="1100">
              <a:latin typeface="Times New Roman"/>
              <a:cs typeface="Times New Roman"/>
            </a:endParaRPr>
          </a:p>
          <a:p>
            <a:pPr marL="241300" marR="60960" indent="-228600">
              <a:lnSpc>
                <a:spcPts val="1800"/>
              </a:lnSpc>
              <a:spcBef>
                <a:spcPts val="125"/>
              </a:spcBef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manifested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purchased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SCYTL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Federally </a:t>
            </a:r>
            <a:r>
              <a:rPr sz="1100" dirty="0">
                <a:latin typeface="Times New Roman"/>
                <a:cs typeface="Times New Roman"/>
              </a:rPr>
              <a:t>Funded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marL="241300" marR="48895" indent="-228600">
              <a:lnSpc>
                <a:spcPts val="1800"/>
              </a:lnSpc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nation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networks.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330"/>
              </a:spcBef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tasked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2009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contractor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Tampa,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Fl.</a:t>
            </a:r>
            <a:endParaRPr sz="1100">
              <a:latin typeface="Times New Roman"/>
              <a:cs typeface="Times New Roman"/>
            </a:endParaRPr>
          </a:p>
          <a:p>
            <a:pPr marL="241300" marR="548005" indent="-228600">
              <a:lnSpc>
                <a:spcPct val="136400"/>
              </a:lnSpc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fine-</a:t>
            </a:r>
            <a:r>
              <a:rPr sz="1100" dirty="0">
                <a:latin typeface="Times New Roman"/>
                <a:cs typeface="Times New Roman"/>
              </a:rPr>
              <a:t>tuned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Latvia,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Belarus,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Serbia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localized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EU </a:t>
            </a:r>
            <a:r>
              <a:rPr sz="1100" dirty="0">
                <a:latin typeface="Times New Roman"/>
                <a:cs typeface="Times New Roman"/>
              </a:rPr>
              <a:t>deployment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Swissport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debacle.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400"/>
              </a:lnSpc>
              <a:buAutoNum type="arabicPeriod" startAt="11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John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McCain’s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campaign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development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web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monitoring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via </a:t>
            </a:r>
            <a:r>
              <a:rPr sz="1100" dirty="0">
                <a:latin typeface="Times New Roman"/>
                <a:cs typeface="Times New Roman"/>
              </a:rPr>
              <a:t>WEB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3EDC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Dynology.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5943600" cy="44513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42223"/>
            <a:ext cx="2841625" cy="650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0" dirty="0">
                <a:latin typeface="Times New Roman"/>
                <a:cs typeface="Times New Roman"/>
              </a:rPr>
              <a:t>122.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20" dirty="0">
                <a:latin typeface="Times New Roman"/>
                <a:cs typeface="Times New Roman"/>
              </a:rPr>
              <a:t>123.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469265" algn="l"/>
              </a:tabLst>
            </a:pPr>
            <a:r>
              <a:rPr sz="1100" spc="-20" dirty="0">
                <a:latin typeface="Times New Roman"/>
                <a:cs typeface="Times New Roman"/>
              </a:rPr>
              <a:t>124.</a:t>
            </a:r>
            <a:r>
              <a:rPr sz="1100" dirty="0">
                <a:latin typeface="Times New Roman"/>
                <a:cs typeface="Times New Roman"/>
              </a:rPr>
              <a:t>	AKAMAI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SCYTL.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5943600" cy="76092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67436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6675" indent="-228600">
              <a:lnSpc>
                <a:spcPct val="136400"/>
              </a:lnSpc>
              <a:spcBef>
                <a:spcPts val="95"/>
              </a:spcBef>
              <a:buAutoNum type="arabicPeriod" startAt="12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Houses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government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(Please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Paper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spc="-10" dirty="0">
                <a:latin typeface="Times New Roman"/>
                <a:cs typeface="Times New Roman"/>
              </a:rPr>
              <a:t>Akamai.)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25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houses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.gov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(ref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Item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123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Wisconsin.gov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Example)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481552"/>
            <a:ext cx="5919470" cy="13347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0" dirty="0">
                <a:latin typeface="Times New Roman"/>
                <a:cs typeface="Times New Roman"/>
              </a:rPr>
              <a:t>127.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40"/>
              </a:spcBef>
              <a:buAutoNum type="arabicPeriod" startAt="128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Wisconsin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EDGE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GATEWAY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port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1100" spc="-10" dirty="0">
                <a:latin typeface="Times New Roman"/>
                <a:cs typeface="Times New Roman"/>
              </a:rPr>
              <a:t>GERMANY.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5900"/>
              </a:lnSpc>
              <a:spcBef>
                <a:spcPts val="5"/>
              </a:spcBef>
              <a:buAutoNum type="arabicPeriod" startAt="129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.gov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obfuscate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mask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way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HURRICANE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ELECTRIC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(he.net)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Kicking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anonymous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(AKAMAI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offshore servers.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612227"/>
            <a:ext cx="5437505" cy="13347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20" dirty="0">
                <a:latin typeface="Times New Roman"/>
                <a:cs typeface="Times New Roman"/>
              </a:rPr>
              <a:t>130.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40"/>
              </a:spcBef>
              <a:buAutoNum type="arabicPeriod" startAt="13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world.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65"/>
              </a:spcBef>
              <a:buAutoNum type="arabicPeriod" startAt="13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China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(ref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item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22)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3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2019.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3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merged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UNICOM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(CHINESE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TELECOMM)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2018.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31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.gov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GERMANY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TELIA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AB.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599183"/>
            <a:ext cx="5943600" cy="2064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872354"/>
            <a:ext cx="5943600" cy="29203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2459"/>
            <a:ext cx="5920105" cy="7331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58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professional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opinion,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affidavit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unambiguous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evidence:</a:t>
            </a:r>
            <a:endParaRPr sz="1100">
              <a:latin typeface="Times New Roman"/>
              <a:cs typeface="Times New Roman"/>
            </a:endParaRPr>
          </a:p>
          <a:p>
            <a:pPr marL="12700" marR="81280" indent="456565">
              <a:lnSpc>
                <a:spcPct val="135900"/>
              </a:lnSpc>
              <a:spcBef>
                <a:spcPts val="5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complicit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behavior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previous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administrations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1999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today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hinder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voice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knowingly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willingly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colluding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2020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classified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setting.</a:t>
            </a:r>
            <a:endParaRPr sz="1100">
              <a:latin typeface="Times New Roman"/>
              <a:cs typeface="Times New Roman"/>
            </a:endParaRPr>
          </a:p>
          <a:p>
            <a:pPr marL="504825" indent="-492759">
              <a:lnSpc>
                <a:spcPct val="100000"/>
              </a:lnSpc>
              <a:spcBef>
                <a:spcPts val="480"/>
              </a:spcBef>
              <a:buAutoNum type="arabicPeriod" startAt="136"/>
              <a:tabLst>
                <a:tab pos="504825" algn="l"/>
                <a:tab pos="505459" algn="l"/>
              </a:tabLst>
            </a:pP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2020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various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-10" dirty="0">
                <a:latin typeface="Times New Roman"/>
                <a:cs typeface="Times New Roman"/>
              </a:rPr>
              <a:t> namely,</a:t>
            </a:r>
            <a:endParaRPr sz="1100">
              <a:latin typeface="Times New Roman"/>
              <a:cs typeface="Times New Roman"/>
            </a:endParaRPr>
          </a:p>
          <a:p>
            <a:pPr marL="504825" indent="-492759">
              <a:lnSpc>
                <a:spcPct val="100000"/>
              </a:lnSpc>
              <a:spcBef>
                <a:spcPts val="480"/>
              </a:spcBef>
              <a:buAutoNum type="arabicPeriod" startAt="136"/>
              <a:tabLst>
                <a:tab pos="504825" algn="l"/>
                <a:tab pos="505459" algn="l"/>
              </a:tabLst>
            </a:pP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nationals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(Dominion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Foundation)</a:t>
            </a:r>
            <a:endParaRPr sz="1100">
              <a:latin typeface="Times New Roman"/>
              <a:cs typeface="Times New Roman"/>
            </a:endParaRPr>
          </a:p>
          <a:p>
            <a:pPr marL="12700" marR="45085" indent="456565">
              <a:lnSpc>
                <a:spcPct val="135500"/>
              </a:lnSpc>
              <a:spcBef>
                <a:spcPts val="1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merged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Chinese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election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electronic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machines.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investments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interests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software.</a:t>
            </a:r>
            <a:endParaRPr sz="1100">
              <a:latin typeface="Times New Roman"/>
              <a:cs typeface="Times New Roman"/>
            </a:endParaRPr>
          </a:p>
          <a:p>
            <a:pPr marL="12700" marR="54610" indent="456565">
              <a:lnSpc>
                <a:spcPts val="1800"/>
              </a:lnSpc>
              <a:spcBef>
                <a:spcPts val="14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holding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office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private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individuals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knowingly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willingly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oversaw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</a:t>
            </a:r>
            <a:r>
              <a:rPr sz="1100" spc="-10" dirty="0">
                <a:latin typeface="Times New Roman"/>
                <a:cs typeface="Times New Roman"/>
              </a:rPr>
              <a:t> safes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-10" dirty="0">
                <a:latin typeface="Times New Roman"/>
                <a:cs typeface="Times New Roman"/>
              </a:rPr>
              <a:t> elections.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33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abide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</a:t>
            </a:r>
            <a:r>
              <a:rPr sz="1100" spc="-10" dirty="0">
                <a:latin typeface="Times New Roman"/>
                <a:cs typeface="Times New Roman"/>
              </a:rPr>
              <a:t> 2002.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48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address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complaints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appointment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regarding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integrity</a:t>
            </a:r>
            <a:endParaRPr sz="1100">
              <a:latin typeface="Times New Roman"/>
              <a:cs typeface="Times New Roman"/>
            </a:endParaRPr>
          </a:p>
          <a:p>
            <a:pPr marL="12700" marR="104775" indent="456565">
              <a:lnSpc>
                <a:spcPct val="136400"/>
              </a:lnSpc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Christy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McCormick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duties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forth</a:t>
            </a:r>
            <a:r>
              <a:rPr sz="1100" spc="-25" dirty="0">
                <a:latin typeface="Times New Roman"/>
                <a:cs typeface="Times New Roman"/>
              </a:rPr>
              <a:t> by </a:t>
            </a:r>
            <a:r>
              <a:rPr sz="1100" dirty="0">
                <a:latin typeface="Times New Roman"/>
                <a:cs typeface="Times New Roman"/>
              </a:rPr>
              <a:t>HAVA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</a:t>
            </a:r>
            <a:r>
              <a:rPr sz="1100" spc="-20" dirty="0">
                <a:latin typeface="Times New Roman"/>
                <a:cs typeface="Times New Roman"/>
              </a:rPr>
              <a:t> 2002</a:t>
            </a:r>
            <a:endParaRPr sz="1100">
              <a:latin typeface="Times New Roman"/>
              <a:cs typeface="Times New Roman"/>
            </a:endParaRPr>
          </a:p>
          <a:p>
            <a:pPr marL="12700" marR="446405" indent="456565">
              <a:lnSpc>
                <a:spcPts val="1800"/>
              </a:lnSpc>
              <a:spcBef>
                <a:spcPts val="13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Patricia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Layfield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Christy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McCormick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(Chairwoman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were </a:t>
            </a:r>
            <a:r>
              <a:rPr sz="1100" dirty="0">
                <a:latin typeface="Times New Roman"/>
                <a:cs typeface="Times New Roman"/>
              </a:rPr>
              <a:t>appointed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Hussein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Obama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positions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then.</a:t>
            </a:r>
            <a:endParaRPr sz="1100">
              <a:latin typeface="Times New Roman"/>
              <a:cs typeface="Times New Roman"/>
            </a:endParaRPr>
          </a:p>
          <a:p>
            <a:pPr marL="12700" marR="236220" indent="456565">
              <a:lnSpc>
                <a:spcPts val="1800"/>
              </a:lnSpc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quorum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calendar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inability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EAC.</a:t>
            </a:r>
            <a:endParaRPr sz="1100">
              <a:latin typeface="Times New Roman"/>
              <a:cs typeface="Times New Roman"/>
            </a:endParaRPr>
          </a:p>
          <a:p>
            <a:pPr marL="12700" marR="69850" indent="456565">
              <a:lnSpc>
                <a:spcPts val="1789"/>
              </a:lnSpc>
              <a:spcBef>
                <a:spcPts val="10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AKAMAI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Technologies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Hurricane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Electric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raise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serious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concerns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NATSEC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ties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hostile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nations.</a:t>
            </a:r>
            <a:endParaRPr sz="1100">
              <a:latin typeface="Times New Roman"/>
              <a:cs typeface="Times New Roman"/>
            </a:endParaRPr>
          </a:p>
          <a:p>
            <a:pPr marL="12700" marR="490220" indent="456565">
              <a:lnSpc>
                <a:spcPts val="1800"/>
              </a:lnSpc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duty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spc="-10" dirty="0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  <a:p>
            <a:pPr marL="12700" marR="429259" indent="456565">
              <a:lnSpc>
                <a:spcPts val="1789"/>
              </a:lnSpc>
              <a:spcBef>
                <a:spcPts val="5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confidence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-10" dirty="0">
                <a:latin typeface="Times New Roman"/>
                <a:cs typeface="Times New Roman"/>
              </a:rPr>
              <a:t> cybersecurity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foreign</a:t>
            </a:r>
            <a:r>
              <a:rPr sz="1100" spc="-10" dirty="0">
                <a:latin typeface="Times New Roman"/>
                <a:cs typeface="Times New Roman"/>
              </a:rPr>
              <a:t> nations.</a:t>
            </a:r>
            <a:endParaRPr sz="1100">
              <a:latin typeface="Times New Roman"/>
              <a:cs typeface="Times New Roman"/>
            </a:endParaRPr>
          </a:p>
          <a:p>
            <a:pPr marL="12700" marR="5080" indent="456565">
              <a:lnSpc>
                <a:spcPts val="1800"/>
              </a:lnSpc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responsible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Intelligence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Community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indirectly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 way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procurement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accountable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development,</a:t>
            </a:r>
            <a:r>
              <a:rPr sz="1100" spc="-10" dirty="0">
                <a:latin typeface="Times New Roman"/>
                <a:cs typeface="Times New Roman"/>
              </a:rPr>
              <a:t> implementation</a:t>
            </a:r>
            <a:r>
              <a:rPr sz="1100" spc="-25" dirty="0">
                <a:latin typeface="Times New Roman"/>
                <a:cs typeface="Times New Roman"/>
              </a:rPr>
              <a:t> and </a:t>
            </a:r>
            <a:r>
              <a:rPr sz="1100" dirty="0">
                <a:latin typeface="Times New Roman"/>
                <a:cs typeface="Times New Roman"/>
              </a:rPr>
              <a:t>promotion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GEMS.</a:t>
            </a:r>
            <a:endParaRPr sz="11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334"/>
              </a:spcBef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GEMS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 </a:t>
            </a:r>
            <a:r>
              <a:rPr sz="1100" spc="-10" dirty="0">
                <a:latin typeface="Times New Roman"/>
                <a:cs typeface="Times New Roman"/>
              </a:rPr>
              <a:t>Hayden.</a:t>
            </a:r>
            <a:endParaRPr sz="1100">
              <a:latin typeface="Times New Roman"/>
              <a:cs typeface="Times New Roman"/>
            </a:endParaRPr>
          </a:p>
          <a:p>
            <a:pPr marL="12700" marR="60325" indent="456565">
              <a:lnSpc>
                <a:spcPct val="136400"/>
              </a:lnSpc>
              <a:buAutoNum type="arabicPeriod" startAt="136"/>
              <a:tabLst>
                <a:tab pos="469265" algn="l"/>
                <a:tab pos="469900" algn="l"/>
              </a:tabLst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opinion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observed </a:t>
            </a:r>
            <a:r>
              <a:rPr sz="1100" spc="-10" dirty="0">
                <a:latin typeface="Times New Roman"/>
                <a:cs typeface="Times New Roman"/>
              </a:rPr>
              <a:t>--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--</a:t>
            </a:r>
            <a:r>
              <a:rPr sz="1100" spc="-1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-- 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assistance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SHADOWNET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L3-</a:t>
            </a:r>
            <a:r>
              <a:rPr sz="1100" dirty="0">
                <a:latin typeface="Times New Roman"/>
                <a:cs typeface="Times New Roman"/>
              </a:rPr>
              <a:t>Communications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MPRI. 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also </a:t>
            </a:r>
            <a:r>
              <a:rPr sz="1100" dirty="0">
                <a:latin typeface="Times New Roman"/>
                <a:cs typeface="Times New Roman"/>
              </a:rPr>
              <a:t>confirmed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us.army.mil</a:t>
            </a:r>
            <a:r>
              <a:rPr sz="11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statement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shadownet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deployed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30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all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10"/>
            <a:ext cx="2292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happen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Dominion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Machines.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915892"/>
            <a:ext cx="584327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100" spc="-20" dirty="0">
                <a:latin typeface="Times New Roman"/>
                <a:cs typeface="Times New Roman"/>
              </a:rPr>
              <a:t>154.</a:t>
            </a:r>
            <a:r>
              <a:rPr sz="1100" dirty="0">
                <a:latin typeface="Times New Roman"/>
                <a:cs typeface="Times New Roman"/>
              </a:rPr>
              <a:t>	Based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research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 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 approximately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23,000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Department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Prison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requests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absentee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ballot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currently </a:t>
            </a:r>
            <a:r>
              <a:rPr sz="1100" dirty="0">
                <a:latin typeface="Times New Roman"/>
                <a:cs typeface="Times New Roman"/>
              </a:rPr>
              <a:t>reviewing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verifying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supplement.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207" y="1142619"/>
            <a:ext cx="4537792" cy="27876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74023"/>
            <a:ext cx="2711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imes New Roman"/>
                <a:cs typeface="Times New Roman"/>
              </a:rPr>
              <a:t>155.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5943600" cy="82067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516735"/>
            <a:ext cx="55594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declare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penalty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perjury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forgoing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my</a:t>
            </a:r>
            <a:r>
              <a:rPr sz="1100" spc="-10" dirty="0">
                <a:latin typeface="Times New Roman"/>
                <a:cs typeface="Times New Roman"/>
              </a:rPr>
              <a:t> knowledge. </a:t>
            </a:r>
            <a:r>
              <a:rPr sz="1100" dirty="0">
                <a:latin typeface="Times New Roman"/>
                <a:cs typeface="Times New Roman"/>
              </a:rPr>
              <a:t>Executed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November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29th,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2020.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381883"/>
            <a:ext cx="1151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Terpsehore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Maras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512060"/>
            <a:ext cx="1160932" cy="59562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16792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57566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13.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5943600" cy="6929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428482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14.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962" y="1344337"/>
            <a:ext cx="4999368" cy="69717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414766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15.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393" y="1512954"/>
            <a:ext cx="4999368" cy="6845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32469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16.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477" y="1494632"/>
            <a:ext cx="4915697" cy="67307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378240"/>
            <a:ext cx="5654675" cy="6832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-25" dirty="0">
                <a:latin typeface="Times New Roman"/>
                <a:cs typeface="Times New Roman"/>
              </a:rPr>
              <a:t>17.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789"/>
              </a:lnSpc>
            </a:pPr>
            <a:r>
              <a:rPr sz="1200" dirty="0">
                <a:latin typeface="Times New Roman"/>
                <a:cs typeface="Times New Roman"/>
              </a:rPr>
              <a:t>18.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Pro</a:t>
            </a:r>
            <a:r>
              <a:rPr sz="1100" b="1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V&amp;</a:t>
            </a:r>
            <a:r>
              <a:rPr sz="1100" b="1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V</a:t>
            </a:r>
            <a:r>
              <a:rPr sz="11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SLI</a:t>
            </a:r>
            <a:r>
              <a:rPr sz="1100" b="1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Gaming</a:t>
            </a:r>
            <a:r>
              <a:rPr sz="11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both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lack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evidence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Accreditation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as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per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Voting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System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Testing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Certification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Manual.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731" y="1480868"/>
            <a:ext cx="5013591" cy="68398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44651"/>
            <a:ext cx="5793740" cy="11671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Times New Roman"/>
                <a:cs typeface="Times New Roman"/>
              </a:rPr>
              <a:t>19.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Pro</a:t>
            </a:r>
            <a:r>
              <a:rPr sz="11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V&amp;</a:t>
            </a:r>
            <a:r>
              <a:rPr sz="1100" b="1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C2C2C"/>
                </a:solidFill>
                <a:latin typeface="Times New Roman"/>
                <a:cs typeface="Times New Roman"/>
              </a:rPr>
              <a:t>V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owned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Operated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by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Jack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Cobb.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Real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name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Ryan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Jackson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Cobb.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company</a:t>
            </a:r>
            <a:endParaRPr sz="1100">
              <a:latin typeface="Times New Roman"/>
              <a:cs typeface="Times New Roman"/>
            </a:endParaRPr>
          </a:p>
          <a:p>
            <a:pPr marL="241300" marR="318135">
              <a:lnSpc>
                <a:spcPts val="1789"/>
              </a:lnSpc>
              <a:spcBef>
                <a:spcPts val="125"/>
              </a:spcBef>
            </a:pP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ProV&amp;V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was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founded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run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by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Jack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Cobb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who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formerly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worked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under</a:t>
            </a:r>
            <a:r>
              <a:rPr sz="1100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entity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Wyle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Laboratories</a:t>
            </a:r>
            <a:r>
              <a:rPr sz="1100" spc="-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which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AEROSPACE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DEFENSE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CONTRACTING</a:t>
            </a:r>
            <a:r>
              <a:rPr sz="1100" spc="-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ENTITY.</a:t>
            </a:r>
            <a:r>
              <a:rPr sz="1100" spc="2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address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ts val="1800"/>
              </a:lnSpc>
            </a:pP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information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on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EAC,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NIST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other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entities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for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V&amp;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V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are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different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than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that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what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on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ProV&amp;V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website.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EAC</a:t>
            </a:r>
            <a:r>
              <a:rPr sz="11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NIST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(ISO</a:t>
            </a:r>
            <a:r>
              <a:rPr sz="11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CERT)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issuers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all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have</a:t>
            </a:r>
            <a:r>
              <a:rPr sz="11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C2C2C"/>
                </a:solidFill>
                <a:latin typeface="Times New Roman"/>
                <a:cs typeface="Times New Roman"/>
              </a:rPr>
              <a:t>another</a:t>
            </a:r>
            <a:r>
              <a:rPr sz="11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C2C2C"/>
                </a:solidFill>
                <a:latin typeface="Times New Roman"/>
                <a:cs typeface="Times New Roman"/>
              </a:rPr>
              <a:t>address.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067432"/>
            <a:ext cx="5943600" cy="32213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5377434"/>
            <a:ext cx="5943600" cy="3296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5700</Words>
  <Application>Microsoft Office PowerPoint</Application>
  <PresentationFormat>Custom</PresentationFormat>
  <Paragraphs>219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 Inspiron 3000</dc:creator>
  <cp:lastModifiedBy>John ONeill</cp:lastModifiedBy>
  <cp:revision>1</cp:revision>
  <dcterms:created xsi:type="dcterms:W3CDTF">2023-03-29T22:05:47Z</dcterms:created>
  <dcterms:modified xsi:type="dcterms:W3CDTF">2023-03-30T15:56:33Z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2023-03-29T00:00:00Z</vt:filetime>
  </property>
  <property fmtid="{D5CDD505-2E9C-101B-9397-08002B2CF9AE}" pid="5" name="Producer">
    <vt:lpwstr>Samsung Electronics</vt:lpwstr>
  </property>
</Properties>
</file>