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jpg" ContentType="image/jpg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61869" y="424060"/>
            <a:ext cx="4534661" cy="423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#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#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#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#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#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8912" y="6925055"/>
            <a:ext cx="9180830" cy="6350"/>
          </a:xfrm>
          <a:custGeom>
            <a:avLst/>
            <a:gdLst/>
            <a:ahLst/>
            <a:cxnLst/>
            <a:rect l="l" t="t" r="r" b="b"/>
            <a:pathLst>
              <a:path w="9180830" h="6350">
                <a:moveTo>
                  <a:pt x="9180575" y="6096"/>
                </a:moveTo>
                <a:lnTo>
                  <a:pt x="0" y="6096"/>
                </a:lnTo>
                <a:lnTo>
                  <a:pt x="0" y="0"/>
                </a:lnTo>
                <a:lnTo>
                  <a:pt x="9180575" y="0"/>
                </a:lnTo>
                <a:lnTo>
                  <a:pt x="9180575" y="609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96678"/>
            <a:ext cx="9179560" cy="129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778968"/>
            <a:ext cx="9183370" cy="4714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57919" y="6960906"/>
            <a:ext cx="819784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#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804" y="251241"/>
            <a:ext cx="8350884" cy="26562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22120">
              <a:lnSpc>
                <a:spcPct val="143800"/>
              </a:lnSpc>
              <a:spcBef>
                <a:spcPts val="100"/>
              </a:spcBef>
            </a:pPr>
            <a:r>
              <a:rPr dirty="0" sz="6000">
                <a:solidFill>
                  <a:srgbClr val="3464A3"/>
                </a:solidFill>
              </a:rPr>
              <a:t>Are </a:t>
            </a:r>
            <a:r>
              <a:rPr dirty="0" sz="6000" spc="-10">
                <a:solidFill>
                  <a:srgbClr val="3464A3"/>
                </a:solidFill>
              </a:rPr>
              <a:t>Elections </a:t>
            </a:r>
            <a:r>
              <a:rPr dirty="0" sz="6000">
                <a:solidFill>
                  <a:srgbClr val="3464A3"/>
                </a:solidFill>
              </a:rPr>
              <a:t>“Secure and</a:t>
            </a:r>
            <a:r>
              <a:rPr dirty="0" sz="6000" spc="-285">
                <a:solidFill>
                  <a:srgbClr val="3464A3"/>
                </a:solidFill>
              </a:rPr>
              <a:t> </a:t>
            </a:r>
            <a:r>
              <a:rPr dirty="0" sz="6000" spc="-10">
                <a:solidFill>
                  <a:srgbClr val="3464A3"/>
                </a:solidFill>
              </a:rPr>
              <a:t>Accurate”</a:t>
            </a:r>
            <a:endParaRPr sz="60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97811" y="3279218"/>
            <a:ext cx="6699250" cy="2509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6000" b="1">
                <a:solidFill>
                  <a:srgbClr val="3464A3"/>
                </a:solidFill>
                <a:latin typeface="Arial"/>
                <a:cs typeface="Arial"/>
              </a:rPr>
              <a:t>in </a:t>
            </a:r>
            <a:r>
              <a:rPr dirty="0" sz="6000" spc="-10" b="1">
                <a:solidFill>
                  <a:srgbClr val="3464A3"/>
                </a:solidFill>
                <a:latin typeface="Arial"/>
                <a:cs typeface="Arial"/>
              </a:rPr>
              <a:t>Ohio?</a:t>
            </a:r>
            <a:endParaRPr sz="6000">
              <a:latin typeface="Arial"/>
              <a:cs typeface="Arial"/>
            </a:endParaRPr>
          </a:p>
          <a:p>
            <a:pPr algn="ctr" marL="12700" marR="5080">
              <a:lnSpc>
                <a:spcPct val="143900"/>
              </a:lnSpc>
              <a:spcBef>
                <a:spcPts val="2675"/>
              </a:spcBef>
            </a:pP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A</a:t>
            </a:r>
            <a:r>
              <a:rPr dirty="0" sz="2800" spc="-114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Review</a:t>
            </a:r>
            <a:r>
              <a:rPr dirty="0" sz="2800" spc="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of</a:t>
            </a:r>
            <a:r>
              <a:rPr dirty="0" sz="2800" spc="1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Ohio</a:t>
            </a:r>
            <a:r>
              <a:rPr dirty="0" sz="2800" spc="-2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Elections 1993</a:t>
            </a:r>
            <a:r>
              <a:rPr dirty="0" sz="2800" spc="20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–</a:t>
            </a:r>
            <a:r>
              <a:rPr dirty="0" sz="2800" spc="5" b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3464A3"/>
                </a:solidFill>
                <a:latin typeface="Arial"/>
                <a:cs typeface="Arial"/>
              </a:rPr>
              <a:t>2023 </a:t>
            </a:r>
            <a:r>
              <a:rPr dirty="0" sz="2800" b="1">
                <a:solidFill>
                  <a:srgbClr val="3464A3"/>
                </a:solidFill>
                <a:latin typeface="Arial"/>
                <a:cs typeface="Arial"/>
              </a:rPr>
              <a:t>with law </a:t>
            </a:r>
            <a:r>
              <a:rPr dirty="0" sz="2800" spc="-10" b="1">
                <a:solidFill>
                  <a:srgbClr val="3464A3"/>
                </a:solidFill>
                <a:latin typeface="Arial"/>
                <a:cs typeface="Arial"/>
              </a:rPr>
              <a:t>references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67432" y="6567402"/>
            <a:ext cx="515429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464A3"/>
                </a:solidFill>
                <a:latin typeface="Arial"/>
                <a:cs typeface="Arial"/>
              </a:rPr>
              <a:t>This</a:t>
            </a:r>
            <a:r>
              <a:rPr dirty="0" sz="2000" spc="-30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464A3"/>
                </a:solidFill>
                <a:latin typeface="Arial"/>
                <a:cs typeface="Arial"/>
              </a:rPr>
              <a:t>document</a:t>
            </a:r>
            <a:r>
              <a:rPr dirty="0" sz="2000" spc="-15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464A3"/>
                </a:solidFill>
                <a:latin typeface="Arial"/>
                <a:cs typeface="Arial"/>
              </a:rPr>
              <a:t>available</a:t>
            </a:r>
            <a:r>
              <a:rPr dirty="0" sz="2000" spc="-30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464A3"/>
                </a:solidFill>
                <a:latin typeface="Arial"/>
                <a:cs typeface="Arial"/>
              </a:rPr>
              <a:t>at</a:t>
            </a:r>
            <a:r>
              <a:rPr dirty="0" sz="2000" spc="-55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Arial"/>
                <a:cs typeface="Arial"/>
              </a:rPr>
              <a:t>ohio4truth.com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20"/>
              </a:lnSpc>
              <a:spcBef>
                <a:spcPts val="105"/>
              </a:spcBef>
            </a:pPr>
            <a:r>
              <a:rPr dirty="0" sz="2400"/>
              <a:t>RESTRICTIONS</a:t>
            </a:r>
            <a:r>
              <a:rPr dirty="0" sz="2400" spc="-25"/>
              <a:t> </a:t>
            </a:r>
            <a:r>
              <a:rPr dirty="0" sz="2400"/>
              <a:t>IN REMOVING NON-VOTING</a:t>
            </a:r>
            <a:r>
              <a:rPr dirty="0" sz="2400" spc="-20"/>
              <a:t> </a:t>
            </a:r>
            <a:r>
              <a:rPr dirty="0" sz="2400" spc="-10"/>
              <a:t>REGISTRANTS:</a:t>
            </a:r>
            <a:endParaRPr sz="2400"/>
          </a:p>
          <a:p>
            <a:pPr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 b="0">
                <a:latin typeface="Arial"/>
                <a:cs typeface="Arial"/>
              </a:rPr>
              <a:t>NVRA</a:t>
            </a:r>
            <a:r>
              <a:rPr dirty="0" sz="2400" spc="-1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prohibits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removing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registrants from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voter</a:t>
            </a:r>
            <a:r>
              <a:rPr dirty="0" sz="2400" spc="-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rolls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simply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for </a:t>
            </a:r>
            <a:r>
              <a:rPr dirty="0" sz="2400" b="0">
                <a:latin typeface="Arial"/>
                <a:cs typeface="Arial"/>
              </a:rPr>
              <a:t>not</a:t>
            </a:r>
            <a:r>
              <a:rPr dirty="0" sz="2400" spc="-1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voting.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10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827713"/>
            <a:ext cx="8959215" cy="407225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106680">
              <a:lnSpc>
                <a:spcPts val="2760"/>
              </a:lnSpc>
              <a:spcBef>
                <a:spcPts val="29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400" spc="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purpose of a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voter registration</a:t>
            </a:r>
            <a:r>
              <a:rPr dirty="0" sz="2400" spc="-4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database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 it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 full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non-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voters?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760"/>
              </a:lnSpc>
              <a:spcBef>
                <a:spcPts val="1380"/>
              </a:spcBef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mailed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Notice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change-of-address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-25">
                <a:latin typeface="Arial"/>
                <a:cs typeface="Arial"/>
              </a:rPr>
              <a:t> is </a:t>
            </a:r>
            <a:r>
              <a:rPr dirty="0" sz="2400">
                <a:latin typeface="Arial"/>
                <a:cs typeface="Arial"/>
              </a:rPr>
              <a:t>received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USPS.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registrant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fails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respond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Notice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activity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general </a:t>
            </a:r>
            <a:r>
              <a:rPr dirty="0" sz="2400">
                <a:latin typeface="Arial"/>
                <a:cs typeface="Arial"/>
              </a:rPr>
              <a:t>elections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 Federal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office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(4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years),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 registration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record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removed.</a:t>
            </a:r>
            <a:endParaRPr sz="2400">
              <a:latin typeface="Arial"/>
              <a:cs typeface="Arial"/>
            </a:endParaRPr>
          </a:p>
          <a:p>
            <a:pPr marL="12700" marR="71120">
              <a:lnSpc>
                <a:spcPct val="95900"/>
              </a:lnSpc>
              <a:spcBef>
                <a:spcPts val="1764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NVRA</a:t>
            </a:r>
            <a:r>
              <a:rPr dirty="0" sz="1600" spc="-9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SEC.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8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(b)</a:t>
            </a:r>
            <a:r>
              <a:rPr dirty="0" sz="1600" spc="-6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program or activity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protect 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integrity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electoral process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by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ensuring the maintenance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an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accurate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 current voter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registration roll for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elections for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Federal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office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756285" marR="116839" indent="-457200">
              <a:lnSpc>
                <a:spcPts val="1839"/>
              </a:lnSpc>
              <a:spcBef>
                <a:spcPts val="4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(2)</a:t>
            </a:r>
            <a:r>
              <a:rPr dirty="0" sz="1600" spc="4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not result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removal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name of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any person from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official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list of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voters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registered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Federal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reason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person’s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failure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vote.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4488" y="6036952"/>
            <a:ext cx="479742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Arial"/>
                <a:cs typeface="Arial"/>
              </a:rPr>
              <a:t>ADDRESS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INTEGRITY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9829800" cy="51907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757919" y="6960906"/>
            <a:ext cx="81978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100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|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931" y="396628"/>
            <a:ext cx="8062595" cy="786130"/>
          </a:xfrm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834390" marR="5080" indent="-822325">
              <a:lnSpc>
                <a:spcPts val="2860"/>
              </a:lnSpc>
              <a:spcBef>
                <a:spcPts val="420"/>
              </a:spcBef>
            </a:pPr>
            <a:r>
              <a:rPr dirty="0" sz="2600">
                <a:solidFill>
                  <a:srgbClr val="FF0000"/>
                </a:solidFill>
                <a:latin typeface="Calibri"/>
                <a:cs typeface="Calibri"/>
              </a:rPr>
              <a:t>4,970</a:t>
            </a:r>
            <a:r>
              <a:rPr dirty="0" sz="26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records</a:t>
            </a:r>
            <a:r>
              <a:rPr dirty="0" sz="2600" spc="-55" b="0"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with</a:t>
            </a:r>
            <a:r>
              <a:rPr dirty="0" sz="2600" spc="-55" b="0"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unallowed</a:t>
            </a:r>
            <a:r>
              <a:rPr dirty="0" sz="2600" spc="-55" b="0">
                <a:latin typeface="Calibri"/>
                <a:cs typeface="Calibri"/>
              </a:rPr>
              <a:t> </a:t>
            </a:r>
            <a:r>
              <a:rPr dirty="0" sz="2600" spc="-10" b="0">
                <a:latin typeface="Calibri"/>
                <a:cs typeface="Calibri"/>
              </a:rPr>
              <a:t>characters</a:t>
            </a:r>
            <a:r>
              <a:rPr dirty="0" sz="2600" spc="-55" b="0"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in</a:t>
            </a:r>
            <a:r>
              <a:rPr dirty="0" sz="2600" spc="-55" b="0">
                <a:latin typeface="Calibri"/>
                <a:cs typeface="Calibri"/>
              </a:rPr>
              <a:t> </a:t>
            </a:r>
            <a:r>
              <a:rPr dirty="0" sz="2600" b="0">
                <a:latin typeface="Calibri"/>
                <a:cs typeface="Calibri"/>
              </a:rPr>
              <a:t>street</a:t>
            </a:r>
            <a:r>
              <a:rPr dirty="0" sz="2600" spc="-40" b="0">
                <a:latin typeface="Calibri"/>
                <a:cs typeface="Calibri"/>
              </a:rPr>
              <a:t> </a:t>
            </a:r>
            <a:r>
              <a:rPr dirty="0" sz="2600" spc="-10" b="0">
                <a:latin typeface="Calibri"/>
                <a:cs typeface="Calibri"/>
              </a:rPr>
              <a:t>addresses </a:t>
            </a:r>
            <a:r>
              <a:rPr dirty="0" sz="2600" b="0">
                <a:solidFill>
                  <a:srgbClr val="808080"/>
                </a:solidFill>
                <a:latin typeface="Calibri"/>
                <a:cs typeface="Calibri"/>
              </a:rPr>
              <a:t>(4866</a:t>
            </a:r>
            <a:r>
              <a:rPr dirty="0" sz="2600" spc="-1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808080"/>
                </a:solidFill>
                <a:latin typeface="Calibri"/>
                <a:cs typeface="Calibri"/>
              </a:rPr>
              <a:t>on</a:t>
            </a:r>
            <a:r>
              <a:rPr dirty="0" sz="2600" spc="-10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808080"/>
                </a:solidFill>
                <a:latin typeface="Calibri"/>
                <a:cs typeface="Calibri"/>
              </a:rPr>
              <a:t>8/20/22,</a:t>
            </a:r>
            <a:r>
              <a:rPr dirty="0" sz="2600" spc="-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808080"/>
                </a:solidFill>
                <a:latin typeface="Calibri"/>
                <a:cs typeface="Calibri"/>
              </a:rPr>
              <a:t>4939</a:t>
            </a:r>
            <a:r>
              <a:rPr dirty="0" sz="2600" spc="-45" b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 b="0">
                <a:solidFill>
                  <a:srgbClr val="808080"/>
                </a:solidFill>
                <a:latin typeface="Calibri"/>
                <a:cs typeface="Calibri"/>
              </a:rPr>
              <a:t>on</a:t>
            </a:r>
            <a:r>
              <a:rPr dirty="0" sz="2600" spc="-10" b="0">
                <a:solidFill>
                  <a:srgbClr val="808080"/>
                </a:solidFill>
                <a:latin typeface="Calibri"/>
                <a:cs typeface="Calibri"/>
              </a:rPr>
              <a:t> 12/26/22)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2412" y="1280548"/>
            <a:ext cx="8816975" cy="312547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07135" marR="114300" indent="-972185">
              <a:lnSpc>
                <a:spcPts val="2860"/>
              </a:lnSpc>
              <a:spcBef>
                <a:spcPts val="420"/>
              </a:spcBef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19,738</a:t>
            </a:r>
            <a:r>
              <a:rPr dirty="0" sz="26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records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secondary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indicators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that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don’t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follow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USPS </a:t>
            </a:r>
            <a:r>
              <a:rPr dirty="0" sz="2600">
                <a:latin typeface="Calibri"/>
                <a:cs typeface="Calibri"/>
              </a:rPr>
              <a:t>standards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808080"/>
                </a:solidFill>
                <a:latin typeface="Calibri"/>
                <a:cs typeface="Calibri"/>
              </a:rPr>
              <a:t>(11,061</a:t>
            </a:r>
            <a:r>
              <a:rPr dirty="0" sz="2600" spc="-4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808080"/>
                </a:solidFill>
                <a:latin typeface="Calibri"/>
                <a:cs typeface="Calibri"/>
              </a:rPr>
              <a:t>on</a:t>
            </a:r>
            <a:r>
              <a:rPr dirty="0" sz="2600" spc="-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808080"/>
                </a:solidFill>
                <a:latin typeface="Calibri"/>
                <a:cs typeface="Calibri"/>
              </a:rPr>
              <a:t>8/20/22)</a:t>
            </a:r>
            <a:endParaRPr sz="2600">
              <a:latin typeface="Calibri"/>
              <a:cs typeface="Calibri"/>
            </a:endParaRPr>
          </a:p>
          <a:p>
            <a:pPr marL="1207135" marR="5080" indent="-1195070">
              <a:lnSpc>
                <a:spcPts val="2860"/>
              </a:lnSpc>
              <a:spcBef>
                <a:spcPts val="1225"/>
              </a:spcBef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112,408</a:t>
            </a:r>
            <a:r>
              <a:rPr dirty="0" sz="2600" spc="-1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records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use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non-</a:t>
            </a:r>
            <a:r>
              <a:rPr dirty="0" sz="2600">
                <a:latin typeface="Calibri"/>
                <a:cs typeface="Calibri"/>
              </a:rPr>
              <a:t>standard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highway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designations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808080"/>
                </a:solidFill>
                <a:latin typeface="Calibri"/>
                <a:cs typeface="Calibri"/>
              </a:rPr>
              <a:t>(112,291 </a:t>
            </a:r>
            <a:r>
              <a:rPr dirty="0" sz="2600">
                <a:solidFill>
                  <a:srgbClr val="808080"/>
                </a:solidFill>
                <a:latin typeface="Calibri"/>
                <a:cs typeface="Calibri"/>
              </a:rPr>
              <a:t>on</a:t>
            </a:r>
            <a:r>
              <a:rPr dirty="0" sz="26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808080"/>
                </a:solidFill>
                <a:latin typeface="Calibri"/>
                <a:cs typeface="Calibri"/>
              </a:rPr>
              <a:t>8/20/22)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600">
                <a:latin typeface="Calibri"/>
                <a:cs typeface="Calibri"/>
              </a:rPr>
              <a:t>Lack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consistency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entering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military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and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overseas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addresses</a:t>
            </a:r>
            <a:endParaRPr sz="2600">
              <a:latin typeface="Calibri"/>
              <a:cs typeface="Calibri"/>
            </a:endParaRPr>
          </a:p>
          <a:p>
            <a:pPr marL="12700" marR="379095">
              <a:lnSpc>
                <a:spcPts val="2860"/>
              </a:lnSpc>
              <a:spcBef>
                <a:spcPts val="2125"/>
              </a:spcBef>
            </a:pPr>
            <a:r>
              <a:rPr dirty="0" sz="2600">
                <a:latin typeface="Calibri"/>
                <a:cs typeface="Calibri"/>
              </a:rPr>
              <a:t>Address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issues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could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imply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issues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how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BMV</a:t>
            </a:r>
            <a:r>
              <a:rPr dirty="0" sz="2600" spc="-10">
                <a:latin typeface="Calibri"/>
                <a:cs typeface="Calibri"/>
              </a:rPr>
              <a:t> maintains </a:t>
            </a:r>
            <a:r>
              <a:rPr dirty="0" sz="2600">
                <a:latin typeface="Calibri"/>
                <a:cs typeface="Calibri"/>
              </a:rPr>
              <a:t>address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records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91004" y="5843164"/>
            <a:ext cx="591185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Convenience</a:t>
            </a:r>
            <a:r>
              <a:rPr dirty="0" sz="3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3600" spc="-14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Accuracy?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88962"/>
            <a:ext cx="8952230" cy="1555750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algn="just" marL="12700" marR="5080">
              <a:lnSpc>
                <a:spcPct val="86200"/>
              </a:lnSpc>
              <a:spcBef>
                <a:spcPts val="565"/>
              </a:spcBef>
            </a:pPr>
            <a:r>
              <a:rPr dirty="0" sz="2800" b="0">
                <a:latin typeface="Arial"/>
                <a:cs typeface="Arial"/>
              </a:rPr>
              <a:t>Over</a:t>
            </a:r>
            <a:r>
              <a:rPr dirty="0" sz="2800" spc="-3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the</a:t>
            </a:r>
            <a:r>
              <a:rPr dirty="0" sz="2800" spc="-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past</a:t>
            </a:r>
            <a:r>
              <a:rPr dirty="0" sz="2800" spc="-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30</a:t>
            </a:r>
            <a:r>
              <a:rPr dirty="0" sz="2800" spc="-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years</a:t>
            </a:r>
            <a:r>
              <a:rPr dirty="0" sz="2800" spc="-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or</a:t>
            </a:r>
            <a:r>
              <a:rPr dirty="0" sz="2800" spc="-1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more,</a:t>
            </a:r>
            <a:r>
              <a:rPr dirty="0" sz="2800" spc="-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our</a:t>
            </a:r>
            <a:r>
              <a:rPr dirty="0" sz="2800" spc="-4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country’s</a:t>
            </a:r>
            <a:r>
              <a:rPr dirty="0" sz="2800" spc="-35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lawmakers </a:t>
            </a:r>
            <a:r>
              <a:rPr dirty="0" sz="2800" b="0">
                <a:latin typeface="Arial"/>
                <a:cs typeface="Arial"/>
              </a:rPr>
              <a:t>have</a:t>
            </a:r>
            <a:r>
              <a:rPr dirty="0" sz="2800" spc="35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changed</a:t>
            </a:r>
            <a:r>
              <a:rPr dirty="0" sz="2800" spc="36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our</a:t>
            </a:r>
            <a:r>
              <a:rPr dirty="0" sz="2800" spc="32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country’s</a:t>
            </a:r>
            <a:r>
              <a:rPr dirty="0" sz="2800" spc="30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elections</a:t>
            </a:r>
            <a:r>
              <a:rPr dirty="0" sz="2800" spc="33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systems</a:t>
            </a:r>
            <a:r>
              <a:rPr dirty="0" sz="2800" spc="33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to</a:t>
            </a:r>
            <a:r>
              <a:rPr dirty="0" sz="2800" spc="335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focus </a:t>
            </a:r>
            <a:r>
              <a:rPr dirty="0" sz="2800" b="0">
                <a:latin typeface="Arial"/>
                <a:cs typeface="Arial"/>
              </a:rPr>
              <a:t>on</a:t>
            </a:r>
            <a:r>
              <a:rPr dirty="0" sz="2800" spc="5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making</a:t>
            </a:r>
            <a:r>
              <a:rPr dirty="0" sz="2800" spc="4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elections</a:t>
            </a:r>
            <a:r>
              <a:rPr dirty="0" sz="2800" spc="5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MORE</a:t>
            </a:r>
            <a:r>
              <a:rPr dirty="0" sz="2800" spc="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CONVENIENT</a:t>
            </a:r>
            <a:r>
              <a:rPr dirty="0" sz="2800" spc="-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at</a:t>
            </a:r>
            <a:r>
              <a:rPr dirty="0" sz="2800" spc="5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the</a:t>
            </a:r>
            <a:r>
              <a:rPr dirty="0" sz="2800" spc="5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cost</a:t>
            </a:r>
            <a:r>
              <a:rPr dirty="0" sz="2800" spc="55" b="0">
                <a:latin typeface="Arial"/>
                <a:cs typeface="Arial"/>
              </a:rPr>
              <a:t> </a:t>
            </a:r>
            <a:r>
              <a:rPr dirty="0" sz="2800" spc="-25" b="0">
                <a:latin typeface="Arial"/>
                <a:cs typeface="Arial"/>
              </a:rPr>
              <a:t>of </a:t>
            </a:r>
            <a:r>
              <a:rPr dirty="0" sz="2800" spc="-10" b="0">
                <a:latin typeface="Arial"/>
                <a:cs typeface="Arial"/>
              </a:rPr>
              <a:t>ACCURACY.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2327490"/>
            <a:ext cx="8954135" cy="448246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just" marL="12700" marR="6350">
              <a:lnSpc>
                <a:spcPct val="86200"/>
              </a:lnSpc>
              <a:spcBef>
                <a:spcPts val="565"/>
              </a:spcBef>
            </a:pPr>
            <a:r>
              <a:rPr dirty="0" sz="2800">
                <a:latin typeface="Arial"/>
                <a:cs typeface="Arial"/>
              </a:rPr>
              <a:t>Efforts</a:t>
            </a:r>
            <a:r>
              <a:rPr dirty="0" sz="2800" spc="9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make</a:t>
            </a:r>
            <a:r>
              <a:rPr dirty="0" sz="2800" spc="11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voter</a:t>
            </a:r>
            <a:r>
              <a:rPr dirty="0" sz="2800" spc="10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registration</a:t>
            </a:r>
            <a:r>
              <a:rPr dirty="0" sz="2800" spc="9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11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voting</a:t>
            </a:r>
            <a:r>
              <a:rPr dirty="0" sz="2800" spc="110">
                <a:latin typeface="Arial"/>
                <a:cs typeface="Arial"/>
              </a:rPr>
              <a:t>  </a:t>
            </a:r>
            <a:r>
              <a:rPr dirty="0" sz="2800" spc="-20">
                <a:latin typeface="Arial"/>
                <a:cs typeface="Arial"/>
              </a:rPr>
              <a:t>MORE </a:t>
            </a:r>
            <a:r>
              <a:rPr dirty="0" sz="2800">
                <a:latin typeface="Arial"/>
                <a:cs typeface="Arial"/>
              </a:rPr>
              <a:t>CONVENIENT has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made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our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country’s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voter</a:t>
            </a:r>
            <a:r>
              <a:rPr dirty="0" sz="2800" spc="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registration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election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process</a:t>
            </a:r>
            <a:r>
              <a:rPr dirty="0" sz="2800" spc="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more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more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complicated,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same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time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making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less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secure.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Arial"/>
              <a:cs typeface="Arial"/>
            </a:endParaRPr>
          </a:p>
          <a:p>
            <a:pPr algn="just" marL="12700" marR="5080">
              <a:lnSpc>
                <a:spcPts val="2900"/>
              </a:lnSpc>
            </a:pP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-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process</a:t>
            </a:r>
            <a:r>
              <a:rPr dirty="0" sz="2800" spc="-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-2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caused</a:t>
            </a:r>
            <a:r>
              <a:rPr dirty="0" sz="2800" spc="-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disenfranchisement</a:t>
            </a:r>
            <a:r>
              <a:rPr dirty="0" sz="2800" spc="-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20">
                <a:latin typeface="Arial"/>
                <a:cs typeface="Arial"/>
              </a:rPr>
              <a:t>  Ohio </a:t>
            </a:r>
            <a:r>
              <a:rPr dirty="0" sz="2800" spc="-10">
                <a:latin typeface="Arial"/>
                <a:cs typeface="Arial"/>
              </a:rPr>
              <a:t>citizens.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Arial"/>
              <a:cs typeface="Arial"/>
            </a:endParaRPr>
          </a:p>
          <a:p>
            <a:pPr marL="875030" marR="690245" indent="-178435">
              <a:lnSpc>
                <a:spcPct val="104700"/>
              </a:lnSpc>
            </a:pPr>
            <a:r>
              <a:rPr dirty="0" sz="3600" b="1">
                <a:latin typeface="Arial"/>
                <a:cs typeface="Arial"/>
              </a:rPr>
              <a:t>Sometimes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taking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a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look at</a:t>
            </a:r>
            <a:r>
              <a:rPr dirty="0" sz="3600" spc="2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history </a:t>
            </a:r>
            <a:r>
              <a:rPr dirty="0" sz="3600" b="1">
                <a:latin typeface="Arial"/>
                <a:cs typeface="Arial"/>
              </a:rPr>
              <a:t>provides solutions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for the</a:t>
            </a:r>
            <a:r>
              <a:rPr dirty="0" sz="3600" spc="-2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future: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30883" y="736239"/>
            <a:ext cx="7834630" cy="5176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One</a:t>
            </a:r>
            <a:r>
              <a:rPr dirty="0" sz="3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Day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Voting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limited,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legitimate</a:t>
            </a:r>
            <a:r>
              <a:rPr dirty="0" sz="3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exceptions</a:t>
            </a:r>
            <a:endParaRPr sz="3600">
              <a:latin typeface="Arial"/>
              <a:cs typeface="Arial"/>
            </a:endParaRPr>
          </a:p>
          <a:p>
            <a:pPr marL="1443355" marR="1437640" indent="1007110">
              <a:lnSpc>
                <a:spcPct val="171100"/>
              </a:lnSpc>
              <a:spcBef>
                <a:spcPts val="10"/>
              </a:spcBef>
            </a:pP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Paper</a:t>
            </a:r>
            <a:r>
              <a:rPr dirty="0" sz="3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Ballots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Hand Count</a:t>
            </a:r>
            <a:r>
              <a:rPr dirty="0" sz="3600" spc="-13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All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Ballots</a:t>
            </a:r>
            <a:endParaRPr sz="3600">
              <a:latin typeface="Arial"/>
              <a:cs typeface="Arial"/>
            </a:endParaRPr>
          </a:p>
          <a:p>
            <a:pPr marL="889000" marR="5080" indent="-876300">
              <a:lnSpc>
                <a:spcPct val="104700"/>
              </a:lnSpc>
              <a:spcBef>
                <a:spcPts val="5"/>
              </a:spcBef>
            </a:pP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immediately</a:t>
            </a:r>
            <a:r>
              <a:rPr dirty="0" sz="3600" spc="-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following</a:t>
            </a:r>
            <a:r>
              <a:rPr dirty="0" sz="3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each</a:t>
            </a:r>
            <a:r>
              <a:rPr dirty="0" sz="3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election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until</a:t>
            </a:r>
            <a:r>
              <a:rPr dirty="0" sz="36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all</a:t>
            </a:r>
            <a:r>
              <a:rPr dirty="0" sz="36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ballots</a:t>
            </a:r>
            <a:r>
              <a:rPr dirty="0" sz="3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3600" spc="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 b="1" i="1">
                <a:solidFill>
                  <a:srgbClr val="2F5495"/>
                </a:solidFill>
                <a:latin typeface="Arial"/>
                <a:cs typeface="Arial"/>
              </a:rPr>
              <a:t>counted.</a:t>
            </a:r>
            <a:endParaRPr sz="360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3540"/>
              </a:spcBef>
            </a:pPr>
            <a:r>
              <a:rPr dirty="0" sz="3600" spc="-10" b="1">
                <a:latin typeface="Calibri"/>
                <a:cs typeface="Calibri"/>
              </a:rPr>
              <a:t>OHIO’s</a:t>
            </a:r>
            <a:r>
              <a:rPr dirty="0" sz="3600" spc="-10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VOTER</a:t>
            </a:r>
            <a:r>
              <a:rPr dirty="0" sz="3600" spc="-7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ROLLS</a:t>
            </a:r>
            <a:r>
              <a:rPr dirty="0" sz="3600" spc="-8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REMAIN</a:t>
            </a:r>
            <a:r>
              <a:rPr dirty="0" sz="3600" spc="-8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A</a:t>
            </a:r>
            <a:r>
              <a:rPr dirty="0" sz="3600" spc="-60" b="1">
                <a:latin typeface="Calibri"/>
                <a:cs typeface="Calibri"/>
              </a:rPr>
              <a:t> </a:t>
            </a:r>
            <a:r>
              <a:rPr dirty="0" sz="3600" spc="-20" b="1">
                <a:latin typeface="Calibri"/>
                <a:cs typeface="Calibri"/>
              </a:rPr>
              <a:t>MESS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9716" y="176448"/>
            <a:ext cx="8070850" cy="1601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5965" marR="5080" indent="-723900">
              <a:lnSpc>
                <a:spcPct val="1436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There</a:t>
            </a:r>
            <a:r>
              <a:rPr dirty="0" sz="3600" spc="-3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appears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to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be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limited </a:t>
            </a:r>
            <a:r>
              <a:rPr dirty="0" sz="3600" spc="-10" b="0">
                <a:latin typeface="Arial"/>
                <a:cs typeface="Arial"/>
              </a:rPr>
              <a:t>emphasis </a:t>
            </a:r>
            <a:r>
              <a:rPr dirty="0" sz="3600" b="0">
                <a:latin typeface="Arial"/>
                <a:cs typeface="Arial"/>
              </a:rPr>
              <a:t>placed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on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ensuring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the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accuracy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7900" y="1753790"/>
            <a:ext cx="8170545" cy="4791075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>
                <a:latin typeface="Arial"/>
                <a:cs typeface="Arial"/>
              </a:rPr>
              <a:t>of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registration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information.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85"/>
              </a:spcBef>
            </a:pPr>
            <a:r>
              <a:rPr dirty="0" sz="3600">
                <a:solidFill>
                  <a:srgbClr val="FF0000"/>
                </a:solidFill>
                <a:latin typeface="Arial"/>
                <a:cs typeface="Arial"/>
              </a:rPr>
              <a:t>What will WE </a:t>
            </a:r>
            <a:r>
              <a:rPr dirty="0" sz="3600" spc="-25">
                <a:solidFill>
                  <a:srgbClr val="FF0000"/>
                </a:solidFill>
                <a:latin typeface="Arial"/>
                <a:cs typeface="Arial"/>
              </a:rPr>
              <a:t>do?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dirty="0" sz="3600">
                <a:solidFill>
                  <a:srgbClr val="2F5495"/>
                </a:solidFill>
                <a:latin typeface="Arial"/>
                <a:cs typeface="Arial"/>
              </a:rPr>
              <a:t>Reach</a:t>
            </a:r>
            <a:r>
              <a:rPr dirty="0" sz="3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2F5495"/>
                </a:solidFill>
                <a:latin typeface="Arial"/>
                <a:cs typeface="Arial"/>
              </a:rPr>
              <a:t>out to</a:t>
            </a:r>
            <a:r>
              <a:rPr dirty="0" sz="36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2F5495"/>
                </a:solidFill>
                <a:latin typeface="Arial"/>
                <a:cs typeface="Arial"/>
              </a:rPr>
              <a:t>county Boards of</a:t>
            </a:r>
            <a:r>
              <a:rPr dirty="0" sz="36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endParaRPr sz="3600">
              <a:latin typeface="Arial"/>
              <a:cs typeface="Arial"/>
            </a:endParaRPr>
          </a:p>
          <a:p>
            <a:pPr marL="441959">
              <a:lnSpc>
                <a:spcPct val="100000"/>
              </a:lnSpc>
              <a:spcBef>
                <a:spcPts val="1939"/>
              </a:spcBef>
            </a:pP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We</a:t>
            </a:r>
            <a:r>
              <a:rPr dirty="0" sz="28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want</a:t>
            </a:r>
            <a:r>
              <a:rPr dirty="0" sz="28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8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help</a:t>
            </a:r>
            <a:r>
              <a:rPr dirty="0" sz="28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counties</a:t>
            </a:r>
            <a:r>
              <a:rPr dirty="0" sz="28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clean</a:t>
            </a:r>
            <a:r>
              <a:rPr dirty="0" sz="28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their</a:t>
            </a:r>
            <a:r>
              <a:rPr dirty="0" sz="28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8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rolls.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algn="ctr" marR="53340">
              <a:lnSpc>
                <a:spcPct val="100000"/>
              </a:lnSpc>
              <a:spcBef>
                <a:spcPts val="2150"/>
              </a:spcBef>
            </a:pPr>
            <a:r>
              <a:rPr dirty="0" sz="3600" b="1">
                <a:latin typeface="Arial"/>
                <a:cs typeface="Arial"/>
              </a:rPr>
              <a:t>IF</a:t>
            </a:r>
            <a:r>
              <a:rPr dirty="0" sz="3600" spc="-3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NOT ME, THEN </a:t>
            </a:r>
            <a:r>
              <a:rPr dirty="0" sz="3600" spc="-20" b="1">
                <a:latin typeface="Arial"/>
                <a:cs typeface="Arial"/>
              </a:rPr>
              <a:t>WHO?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829283"/>
            <a:ext cx="8952865" cy="13335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95"/>
              </a:spcBef>
            </a:pPr>
            <a:r>
              <a:rPr dirty="0" sz="2600" b="0">
                <a:latin typeface="Arial"/>
                <a:cs typeface="Arial"/>
              </a:rPr>
              <a:t>If</a:t>
            </a:r>
            <a:r>
              <a:rPr dirty="0" sz="2600" spc="-8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you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are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concerned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with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elections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Ohio</a:t>
            </a:r>
            <a:r>
              <a:rPr dirty="0" sz="2600" spc="-7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and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are</a:t>
            </a:r>
            <a:r>
              <a:rPr dirty="0" sz="2600" spc="-70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interested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36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helping</a:t>
            </a:r>
            <a:r>
              <a:rPr dirty="0" sz="2600" spc="3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3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our</a:t>
            </a:r>
            <a:r>
              <a:rPr dirty="0" sz="2600" spc="36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efforts</a:t>
            </a:r>
            <a:r>
              <a:rPr dirty="0" sz="2600" spc="3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to</a:t>
            </a:r>
            <a:r>
              <a:rPr dirty="0" sz="2600" spc="3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bring</a:t>
            </a:r>
            <a:r>
              <a:rPr dirty="0" sz="2600" spc="37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integrity</a:t>
            </a:r>
            <a:r>
              <a:rPr dirty="0" sz="2600" spc="3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to</a:t>
            </a:r>
            <a:r>
              <a:rPr dirty="0" sz="2600" spc="3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Ohio</a:t>
            </a:r>
            <a:r>
              <a:rPr dirty="0" sz="2600" spc="360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elections, </a:t>
            </a:r>
            <a:r>
              <a:rPr dirty="0" sz="2600" b="0">
                <a:latin typeface="Arial"/>
                <a:cs typeface="Arial"/>
              </a:rPr>
              <a:t>please</a:t>
            </a:r>
            <a:r>
              <a:rPr dirty="0" sz="2600" spc="-4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contact</a:t>
            </a:r>
            <a:r>
              <a:rPr dirty="0" sz="2600" spc="-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us</a:t>
            </a:r>
            <a:r>
              <a:rPr dirty="0" sz="2600" spc="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on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FF0000"/>
                </a:solidFill>
                <a:latin typeface="Arial"/>
                <a:cs typeface="Arial"/>
              </a:rPr>
              <a:t>ohio4truth.com</a:t>
            </a:r>
            <a:r>
              <a:rPr dirty="0" sz="2600" spc="-10" b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11783" y="2658082"/>
            <a:ext cx="8671560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5050" marR="5080" indent="-1022985">
              <a:lnSpc>
                <a:spcPct val="143800"/>
              </a:lnSpc>
              <a:spcBef>
                <a:spcPts val="100"/>
              </a:spcBef>
            </a:pP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FOR</a:t>
            </a:r>
            <a:r>
              <a:rPr dirty="0" sz="2600" spc="-4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MORE</a:t>
            </a:r>
            <a:r>
              <a:rPr dirty="0" sz="2600" spc="-6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INFORMATION</a:t>
            </a:r>
            <a:r>
              <a:rPr dirty="0" sz="2600" spc="-4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REGARDING</a:t>
            </a:r>
            <a:r>
              <a:rPr dirty="0" sz="2600" spc="-6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r>
              <a:rPr dirty="0" sz="2600" spc="-6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2F5495"/>
                </a:solidFill>
                <a:latin typeface="Arial"/>
                <a:cs typeface="Arial"/>
              </a:rPr>
              <a:t>IN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600" spc="-18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600" spc="-18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ACROSS</a:t>
            </a:r>
            <a:r>
              <a:rPr dirty="0" sz="2600" spc="-3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OUR</a:t>
            </a:r>
            <a:r>
              <a:rPr dirty="0" sz="2600" spc="-3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40">
                <a:solidFill>
                  <a:srgbClr val="2F5495"/>
                </a:solidFill>
                <a:latin typeface="Arial"/>
                <a:cs typeface="Arial"/>
              </a:rPr>
              <a:t>COUNTRY,</a:t>
            </a:r>
            <a:r>
              <a:rPr dirty="0" sz="2600" spc="-5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VISIT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448" y="4299203"/>
            <a:ext cx="6151625" cy="67665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69412"/>
            <a:ext cx="8646160" cy="199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9400"/>
              </a:lnSpc>
              <a:spcBef>
                <a:spcPts val="100"/>
              </a:spcBef>
            </a:pPr>
            <a:r>
              <a:rPr dirty="0" sz="3600" spc="434" b="0">
                <a:solidFill>
                  <a:srgbClr val="2F5495"/>
                </a:solidFill>
                <a:latin typeface="Calibri"/>
                <a:cs typeface="Calibri"/>
              </a:rPr>
              <a:t>A</a:t>
            </a:r>
            <a:r>
              <a:rPr dirty="0" sz="3600" spc="4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F5495"/>
                </a:solidFill>
                <a:latin typeface="Calibri"/>
                <a:cs typeface="Calibri"/>
              </a:rPr>
              <a:t>special</a:t>
            </a:r>
            <a:r>
              <a:rPr dirty="0" sz="3600" spc="5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170" b="0">
                <a:solidFill>
                  <a:srgbClr val="2F5495"/>
                </a:solidFill>
                <a:latin typeface="Calibri"/>
                <a:cs typeface="Calibri"/>
              </a:rPr>
              <a:t>thanks</a:t>
            </a:r>
            <a:r>
              <a:rPr dirty="0" sz="3600" spc="9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90" b="0">
                <a:solidFill>
                  <a:srgbClr val="2F5495"/>
                </a:solidFill>
                <a:latin typeface="Calibri"/>
                <a:cs typeface="Calibri"/>
              </a:rPr>
              <a:t>to</a:t>
            </a:r>
            <a:r>
              <a:rPr dirty="0" sz="3600" spc="8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155" b="0">
                <a:solidFill>
                  <a:srgbClr val="2F5495"/>
                </a:solidFill>
                <a:latin typeface="Calibri"/>
                <a:cs typeface="Calibri"/>
              </a:rPr>
              <a:t>Allison,</a:t>
            </a:r>
            <a:r>
              <a:rPr dirty="0" sz="3600" spc="3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55" b="0">
                <a:solidFill>
                  <a:srgbClr val="2F5495"/>
                </a:solidFill>
                <a:latin typeface="Calibri"/>
                <a:cs typeface="Calibri"/>
              </a:rPr>
              <a:t>Jim,</a:t>
            </a:r>
            <a:r>
              <a:rPr dirty="0" sz="3600" spc="6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F5495"/>
                </a:solidFill>
                <a:latin typeface="Calibri"/>
                <a:cs typeface="Calibri"/>
              </a:rPr>
              <a:t>Don</a:t>
            </a:r>
            <a:r>
              <a:rPr dirty="0" sz="3600" spc="5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155" b="0">
                <a:solidFill>
                  <a:srgbClr val="2F5495"/>
                </a:solidFill>
                <a:latin typeface="Calibri"/>
                <a:cs typeface="Calibri"/>
              </a:rPr>
              <a:t>and</a:t>
            </a:r>
            <a:r>
              <a:rPr dirty="0" sz="3600" spc="5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35" b="0">
                <a:solidFill>
                  <a:srgbClr val="2F5495"/>
                </a:solidFill>
                <a:latin typeface="Calibri"/>
                <a:cs typeface="Calibri"/>
              </a:rPr>
              <a:t>the </a:t>
            </a:r>
            <a:r>
              <a:rPr dirty="0" sz="3600" spc="-140" b="0">
                <a:solidFill>
                  <a:srgbClr val="2F5495"/>
                </a:solidFill>
                <a:latin typeface="Calibri"/>
                <a:cs typeface="Calibri"/>
              </a:rPr>
              <a:t>other</a:t>
            </a:r>
            <a:r>
              <a:rPr dirty="0" sz="3600" spc="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30" b="0">
                <a:solidFill>
                  <a:srgbClr val="2F5495"/>
                </a:solidFill>
                <a:latin typeface="Calibri"/>
                <a:cs typeface="Calibri"/>
              </a:rPr>
              <a:t>volunteer</a:t>
            </a:r>
            <a:r>
              <a:rPr dirty="0" sz="3600" spc="1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120" b="0">
                <a:solidFill>
                  <a:srgbClr val="2F5495"/>
                </a:solidFill>
                <a:latin typeface="Calibri"/>
                <a:cs typeface="Calibri"/>
              </a:rPr>
              <a:t>citizen</a:t>
            </a:r>
            <a:r>
              <a:rPr dirty="0" sz="3600" spc="1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210" b="0">
                <a:solidFill>
                  <a:srgbClr val="2F5495"/>
                </a:solidFill>
                <a:latin typeface="Calibri"/>
                <a:cs typeface="Calibri"/>
              </a:rPr>
              <a:t>analysts</a:t>
            </a:r>
            <a:r>
              <a:rPr dirty="0" sz="3600" spc="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204" b="0">
                <a:solidFill>
                  <a:srgbClr val="2F5495"/>
                </a:solidFill>
                <a:latin typeface="Calibri"/>
                <a:cs typeface="Calibri"/>
              </a:rPr>
              <a:t>who</a:t>
            </a:r>
            <a:r>
              <a:rPr dirty="0" sz="3600" spc="3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2F5495"/>
                </a:solidFill>
                <a:latin typeface="Calibri"/>
                <a:cs typeface="Calibri"/>
              </a:rPr>
              <a:t>helped </a:t>
            </a:r>
            <a:r>
              <a:rPr dirty="0" sz="3600" spc="290" b="0">
                <a:solidFill>
                  <a:srgbClr val="2F5495"/>
                </a:solidFill>
                <a:latin typeface="Calibri"/>
                <a:cs typeface="Calibri"/>
              </a:rPr>
              <a:t>in</a:t>
            </a:r>
            <a:r>
              <a:rPr dirty="0" sz="3600" spc="80" b="0">
                <a:solidFill>
                  <a:srgbClr val="2F5495"/>
                </a:solidFill>
                <a:latin typeface="Calibri"/>
                <a:cs typeface="Calibri"/>
              </a:rPr>
              <a:t> providing</a:t>
            </a:r>
            <a:r>
              <a:rPr dirty="0" sz="3600" spc="9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120" b="0">
                <a:solidFill>
                  <a:srgbClr val="2F5495"/>
                </a:solidFill>
                <a:latin typeface="Calibri"/>
                <a:cs typeface="Calibri"/>
              </a:rPr>
              <a:t>the</a:t>
            </a:r>
            <a:r>
              <a:rPr dirty="0" sz="3600" spc="6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55" b="0">
                <a:solidFill>
                  <a:srgbClr val="2F5495"/>
                </a:solidFill>
                <a:latin typeface="Calibri"/>
                <a:cs typeface="Calibri"/>
              </a:rPr>
              <a:t>data</a:t>
            </a:r>
            <a:r>
              <a:rPr dirty="0" sz="3600" spc="7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b="0">
                <a:solidFill>
                  <a:srgbClr val="2F5495"/>
                </a:solidFill>
                <a:latin typeface="Calibri"/>
                <a:cs typeface="Calibri"/>
              </a:rPr>
              <a:t>for</a:t>
            </a:r>
            <a:r>
              <a:rPr dirty="0" sz="3600" spc="85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95" b="0">
                <a:solidFill>
                  <a:srgbClr val="2F5495"/>
                </a:solidFill>
                <a:latin typeface="Calibri"/>
                <a:cs typeface="Calibri"/>
              </a:rPr>
              <a:t>this</a:t>
            </a:r>
            <a:r>
              <a:rPr dirty="0" sz="3600" spc="110" b="0">
                <a:solidFill>
                  <a:srgbClr val="2F5495"/>
                </a:solidFill>
                <a:latin typeface="Calibri"/>
                <a:cs typeface="Calibri"/>
              </a:rPr>
              <a:t> </a:t>
            </a:r>
            <a:r>
              <a:rPr dirty="0" sz="3600" spc="-10" b="0">
                <a:solidFill>
                  <a:srgbClr val="2F5495"/>
                </a:solidFill>
                <a:latin typeface="Calibri"/>
                <a:cs typeface="Calibri"/>
              </a:rPr>
              <a:t>presentation.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10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|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2842044"/>
            <a:ext cx="8951595" cy="282067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800" spc="-10" b="1">
                <a:latin typeface="Arial"/>
                <a:cs typeface="Arial"/>
              </a:rPr>
              <a:t>DISCLAIMER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ts val="2480"/>
              </a:lnSpc>
              <a:spcBef>
                <a:spcPts val="815"/>
              </a:spcBef>
            </a:pP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3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intended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3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enhance</a:t>
            </a:r>
            <a:r>
              <a:rPr dirty="0" sz="2400" spc="3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public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understanding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processes.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service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continually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under </a:t>
            </a:r>
            <a:r>
              <a:rPr dirty="0" sz="2400">
                <a:latin typeface="Arial"/>
                <a:cs typeface="Arial"/>
              </a:rPr>
              <a:t>development.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believe</a:t>
            </a:r>
            <a:r>
              <a:rPr dirty="0" sz="2400" spc="2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2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presented</a:t>
            </a:r>
            <a:r>
              <a:rPr dirty="0" sz="2400" spc="2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timely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accurate,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fallible.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make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effort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correct </a:t>
            </a:r>
            <a:r>
              <a:rPr dirty="0" sz="2400">
                <a:latin typeface="Arial"/>
                <a:cs typeface="Arial"/>
              </a:rPr>
              <a:t>errors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brought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our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attention.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Readers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should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aware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-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described</a:t>
            </a:r>
            <a:r>
              <a:rPr dirty="0" sz="2400" spc="-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here</a:t>
            </a:r>
            <a:r>
              <a:rPr dirty="0" sz="2400" spc="-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reflect</a:t>
            </a:r>
            <a:r>
              <a:rPr dirty="0" sz="2400" spc="-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official</a:t>
            </a:r>
            <a:r>
              <a:rPr dirty="0" sz="2400" spc="-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positions</a:t>
            </a:r>
            <a:r>
              <a:rPr dirty="0" sz="2400" spc="-20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various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agencies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policy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makers.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396678"/>
            <a:ext cx="9180830" cy="65125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OFFICES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REQUIRED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PROVIDE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VOTER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REGISTRATION: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12700" marR="6350">
              <a:lnSpc>
                <a:spcPts val="2480"/>
              </a:lnSpc>
              <a:tabLst>
                <a:tab pos="413384" algn="l"/>
                <a:tab pos="1624330" algn="l"/>
                <a:tab pos="2023745" algn="l"/>
                <a:tab pos="2882900" algn="l"/>
                <a:tab pos="5102225" algn="l"/>
                <a:tab pos="5993130" algn="l"/>
                <a:tab pos="6800215" algn="l"/>
                <a:tab pos="8162290" algn="l"/>
                <a:tab pos="8563610" algn="l"/>
              </a:tabLst>
            </a:pP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addition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BMV,</a:t>
            </a:r>
            <a:r>
              <a:rPr dirty="0" sz="2400">
                <a:latin typeface="Arial"/>
                <a:cs typeface="Arial"/>
              </a:rPr>
              <a:t>	NVRA</a:t>
            </a:r>
            <a:r>
              <a:rPr dirty="0" sz="2400" spc="3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requires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many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state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agencies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offer </a:t>
            </a:r>
            <a:r>
              <a:rPr dirty="0" sz="2400">
                <a:latin typeface="Arial"/>
                <a:cs typeface="Arial"/>
              </a:rPr>
              <a:t>voter-registration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services,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including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limited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680"/>
              </a:lnSpc>
              <a:spcBef>
                <a:spcPts val="400"/>
              </a:spcBef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Supplemental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Nutrition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 spc="-10">
                <a:latin typeface="Arial"/>
                <a:cs typeface="Arial"/>
              </a:rPr>
              <a:t>Medicaid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Children’s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Insurance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Public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libraries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Public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schools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State colleges and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universities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Fishing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hunting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license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offices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485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Unemployment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Compensation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offices</a:t>
            </a:r>
            <a:endParaRPr sz="2400">
              <a:latin typeface="Arial"/>
              <a:cs typeface="Arial"/>
            </a:endParaRPr>
          </a:p>
          <a:p>
            <a:pPr marL="1383030" indent="-685165">
              <a:lnSpc>
                <a:spcPts val="2680"/>
              </a:lnSpc>
              <a:buSzPct val="85416"/>
              <a:buFont typeface="Segoe UI Symbol"/>
              <a:buChar char="◦"/>
              <a:tabLst>
                <a:tab pos="1383030" algn="l"/>
                <a:tab pos="1383665" algn="l"/>
              </a:tabLst>
            </a:pPr>
            <a:r>
              <a:rPr dirty="0" sz="2400">
                <a:latin typeface="Arial"/>
                <a:cs typeface="Arial"/>
              </a:rPr>
              <a:t>Armed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Forces recruitment </a:t>
            </a:r>
            <a:r>
              <a:rPr dirty="0" sz="2400" spc="-10">
                <a:latin typeface="Arial"/>
                <a:cs typeface="Arial"/>
              </a:rPr>
              <a:t>offices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480"/>
              </a:lnSpc>
              <a:spcBef>
                <a:spcPts val="580"/>
              </a:spcBef>
              <a:tabLst>
                <a:tab pos="1397635" algn="l"/>
                <a:tab pos="1970405" algn="l"/>
                <a:tab pos="3904615" algn="l"/>
                <a:tab pos="4290695" algn="l"/>
                <a:tab pos="5200650" algn="l"/>
                <a:tab pos="6416675" algn="l"/>
                <a:tab pos="6781800" algn="l"/>
                <a:tab pos="8386445" algn="l"/>
              </a:tabLst>
            </a:pPr>
            <a:r>
              <a:rPr dirty="0" sz="2400" spc="-10">
                <a:latin typeface="Arial"/>
                <a:cs typeface="Arial"/>
              </a:rPr>
              <a:t>Agencies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are</a:t>
            </a:r>
            <a:r>
              <a:rPr dirty="0" sz="2400">
                <a:latin typeface="Arial"/>
                <a:cs typeface="Arial"/>
              </a:rPr>
              <a:t>	also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required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assist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persons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completing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voter-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applications.</a:t>
            </a:r>
            <a:endParaRPr sz="2400">
              <a:latin typeface="Arial"/>
              <a:cs typeface="Arial"/>
            </a:endParaRPr>
          </a:p>
          <a:p>
            <a:pPr marL="12700" marR="805815">
              <a:lnSpc>
                <a:spcPts val="2480"/>
              </a:lnSpc>
              <a:spcBef>
                <a:spcPts val="138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could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possibly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wrong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many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Agencies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offering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voter-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services?</a:t>
            </a:r>
            <a:endParaRPr sz="2400">
              <a:latin typeface="Arial"/>
              <a:cs typeface="Arial"/>
            </a:endParaRPr>
          </a:p>
          <a:p>
            <a:pPr marL="12700" marR="661670">
              <a:lnSpc>
                <a:spcPts val="2480"/>
              </a:lnSpc>
              <a:spcBef>
                <a:spcPts val="81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it possible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assistance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applicants are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coerced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into applying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register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order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obtain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assistance?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388962"/>
            <a:ext cx="8286750" cy="6306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NVRA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SUMMARY:</a:t>
            </a:r>
            <a:endParaRPr sz="2800">
              <a:latin typeface="Arial"/>
              <a:cs typeface="Arial"/>
            </a:endParaRPr>
          </a:p>
          <a:p>
            <a:pPr algn="just" marL="469900" marR="5080">
              <a:lnSpc>
                <a:spcPct val="143800"/>
              </a:lnSpc>
              <a:spcBef>
                <a:spcPts val="2620"/>
              </a:spcBef>
            </a:pP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year 1993, the National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Voter Rights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Act </a:t>
            </a:r>
            <a:r>
              <a:rPr dirty="0" sz="2800" b="1">
                <a:latin typeface="Arial"/>
                <a:cs typeface="Arial"/>
              </a:rPr>
              <a:t>begins</a:t>
            </a:r>
            <a:r>
              <a:rPr dirty="0" sz="2800" spc="1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voter</a:t>
            </a:r>
            <a:r>
              <a:rPr dirty="0" sz="2800" spc="1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registration</a:t>
            </a:r>
            <a:r>
              <a:rPr dirty="0" sz="2800" spc="1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through</a:t>
            </a:r>
            <a:r>
              <a:rPr dirty="0" sz="2800" spc="1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1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BMV,</a:t>
            </a:r>
            <a:r>
              <a:rPr dirty="0" sz="2800" spc="18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in </a:t>
            </a:r>
            <a:r>
              <a:rPr dirty="0" sz="2800" b="1">
                <a:latin typeface="Arial"/>
                <a:cs typeface="Arial"/>
              </a:rPr>
              <a:t>addition</a:t>
            </a:r>
            <a:r>
              <a:rPr dirty="0" sz="2800" spc="-204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1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registration</a:t>
            </a:r>
            <a:r>
              <a:rPr dirty="0" sz="2800" spc="-1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1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mail.</a:t>
            </a:r>
            <a:r>
              <a:rPr dirty="0" sz="2800" spc="-145" b="1">
                <a:latin typeface="Arial"/>
                <a:cs typeface="Arial"/>
              </a:rPr>
              <a:t> </a:t>
            </a:r>
            <a:r>
              <a:rPr dirty="0" sz="2800" spc="-30" b="1">
                <a:latin typeface="Arial"/>
                <a:cs typeface="Arial"/>
              </a:rPr>
              <a:t>NVRA</a:t>
            </a:r>
            <a:r>
              <a:rPr dirty="0" sz="2800" spc="-1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uses</a:t>
            </a:r>
            <a:r>
              <a:rPr dirty="0" sz="2800" spc="-14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the </a:t>
            </a:r>
            <a:r>
              <a:rPr dirty="0" sz="2800" b="1">
                <a:latin typeface="Arial"/>
                <a:cs typeface="Arial"/>
              </a:rPr>
              <a:t>‘honor’</a:t>
            </a:r>
            <a:r>
              <a:rPr dirty="0" sz="2800" spc="34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system</a:t>
            </a:r>
            <a:r>
              <a:rPr dirty="0" sz="2800" spc="40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instead</a:t>
            </a:r>
            <a:r>
              <a:rPr dirty="0" sz="2800" spc="409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409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405" b="1">
                <a:latin typeface="Arial"/>
                <a:cs typeface="Arial"/>
              </a:rPr>
              <a:t>  </a:t>
            </a:r>
            <a:r>
              <a:rPr dirty="0" sz="2800" spc="-10" b="1">
                <a:latin typeface="Arial"/>
                <a:cs typeface="Arial"/>
              </a:rPr>
              <a:t>‘verification’ </a:t>
            </a:r>
            <a:r>
              <a:rPr dirty="0" sz="2800" b="1">
                <a:latin typeface="Arial"/>
                <a:cs typeface="Arial"/>
              </a:rPr>
              <a:t>system</a:t>
            </a:r>
            <a:r>
              <a:rPr dirty="0" sz="2800" spc="1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on</a:t>
            </a:r>
            <a:r>
              <a:rPr dirty="0" sz="2800" spc="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information</a:t>
            </a:r>
            <a:r>
              <a:rPr dirty="0" sz="2800" spc="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provided</a:t>
            </a:r>
            <a:r>
              <a:rPr dirty="0" sz="2800" spc="1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1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register</a:t>
            </a:r>
            <a:r>
              <a:rPr dirty="0" sz="2800" spc="13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to </a:t>
            </a:r>
            <a:r>
              <a:rPr dirty="0" sz="2800" b="1">
                <a:latin typeface="Arial"/>
                <a:cs typeface="Arial"/>
              </a:rPr>
              <a:t>vote.</a:t>
            </a:r>
            <a:r>
              <a:rPr dirty="0" sz="2800" spc="51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It</a:t>
            </a:r>
            <a:r>
              <a:rPr dirty="0" sz="2800" spc="50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became</a:t>
            </a:r>
            <a:r>
              <a:rPr dirty="0" sz="2800" spc="51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easier</a:t>
            </a:r>
            <a:r>
              <a:rPr dirty="0" sz="2800" spc="50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52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citizens</a:t>
            </a:r>
            <a:r>
              <a:rPr dirty="0" sz="2800" spc="515" b="1">
                <a:latin typeface="Arial"/>
                <a:cs typeface="Arial"/>
              </a:rPr>
              <a:t>  </a:t>
            </a:r>
            <a:r>
              <a:rPr dirty="0" sz="2800" spc="-25" b="1">
                <a:latin typeface="Arial"/>
                <a:cs typeface="Arial"/>
              </a:rPr>
              <a:t>and </a:t>
            </a:r>
            <a:r>
              <a:rPr dirty="0" sz="2800" b="1">
                <a:latin typeface="Arial"/>
                <a:cs typeface="Arial"/>
              </a:rPr>
              <a:t>potentially</a:t>
            </a:r>
            <a:r>
              <a:rPr dirty="0" sz="2800" spc="190" b="1">
                <a:latin typeface="Arial"/>
                <a:cs typeface="Arial"/>
              </a:rPr>
              <a:t>  </a:t>
            </a:r>
            <a:r>
              <a:rPr dirty="0" sz="2800" spc="-10" b="1">
                <a:latin typeface="Arial"/>
                <a:cs typeface="Arial"/>
              </a:rPr>
              <a:t>non-</a:t>
            </a:r>
            <a:r>
              <a:rPr dirty="0" sz="2800" b="1">
                <a:latin typeface="Arial"/>
                <a:cs typeface="Arial"/>
              </a:rPr>
              <a:t>citizens</a:t>
            </a:r>
            <a:r>
              <a:rPr dirty="0" sz="2800" spc="19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16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register</a:t>
            </a:r>
            <a:r>
              <a:rPr dirty="0" sz="2800" spc="18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175" b="1">
                <a:latin typeface="Arial"/>
                <a:cs typeface="Arial"/>
              </a:rPr>
              <a:t>  </a:t>
            </a:r>
            <a:r>
              <a:rPr dirty="0" sz="2800" spc="-20" b="1">
                <a:latin typeface="Arial"/>
                <a:cs typeface="Arial"/>
              </a:rPr>
              <a:t>vote </a:t>
            </a:r>
            <a:r>
              <a:rPr dirty="0" sz="2800" b="1">
                <a:latin typeface="Arial"/>
                <a:cs typeface="Arial"/>
              </a:rPr>
              <a:t>while</a:t>
            </a:r>
            <a:r>
              <a:rPr dirty="0" sz="2800" spc="31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making</a:t>
            </a:r>
            <a:r>
              <a:rPr dirty="0" sz="2800" spc="30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it</a:t>
            </a:r>
            <a:r>
              <a:rPr dirty="0" sz="2800" spc="320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more</a:t>
            </a:r>
            <a:r>
              <a:rPr dirty="0" sz="2800" spc="32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difficult</a:t>
            </a:r>
            <a:r>
              <a:rPr dirty="0" sz="2800" spc="325" b="1">
                <a:latin typeface="Arial"/>
                <a:cs typeface="Arial"/>
              </a:rPr>
              <a:t> 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310" b="1">
                <a:latin typeface="Arial"/>
                <a:cs typeface="Arial"/>
              </a:rPr>
              <a:t>  </a:t>
            </a:r>
            <a:r>
              <a:rPr dirty="0" sz="2800" spc="-10" b="1">
                <a:latin typeface="Arial"/>
                <a:cs typeface="Arial"/>
              </a:rPr>
              <a:t>remove </a:t>
            </a:r>
            <a:r>
              <a:rPr dirty="0" sz="2800" b="1">
                <a:latin typeface="Arial"/>
                <a:cs typeface="Arial"/>
              </a:rPr>
              <a:t>ineligible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voters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from the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voter </a:t>
            </a:r>
            <a:r>
              <a:rPr dirty="0" sz="2800" spc="-10" b="1">
                <a:latin typeface="Arial"/>
                <a:cs typeface="Arial"/>
              </a:rPr>
              <a:t>rolls.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132" y="372004"/>
            <a:ext cx="767588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3464A3"/>
                </a:solidFill>
              </a:rPr>
              <a:t>Help</a:t>
            </a:r>
            <a:r>
              <a:rPr dirty="0" sz="3600" spc="-140">
                <a:solidFill>
                  <a:srgbClr val="3464A3"/>
                </a:solidFill>
              </a:rPr>
              <a:t> </a:t>
            </a:r>
            <a:r>
              <a:rPr dirty="0" sz="3600">
                <a:solidFill>
                  <a:srgbClr val="3464A3"/>
                </a:solidFill>
              </a:rPr>
              <a:t>America</a:t>
            </a:r>
            <a:r>
              <a:rPr dirty="0" sz="3600" spc="-30">
                <a:solidFill>
                  <a:srgbClr val="3464A3"/>
                </a:solidFill>
              </a:rPr>
              <a:t> </a:t>
            </a:r>
            <a:r>
              <a:rPr dirty="0" sz="3600" spc="-60">
                <a:solidFill>
                  <a:srgbClr val="3464A3"/>
                </a:solidFill>
              </a:rPr>
              <a:t>Vote</a:t>
            </a:r>
            <a:r>
              <a:rPr dirty="0" sz="3600" spc="-165">
                <a:solidFill>
                  <a:srgbClr val="3464A3"/>
                </a:solidFill>
              </a:rPr>
              <a:t> </a:t>
            </a:r>
            <a:r>
              <a:rPr dirty="0" sz="3600">
                <a:solidFill>
                  <a:srgbClr val="3464A3"/>
                </a:solidFill>
              </a:rPr>
              <a:t>Act</a:t>
            </a:r>
            <a:r>
              <a:rPr dirty="0" sz="3600" spc="-10">
                <a:solidFill>
                  <a:srgbClr val="3464A3"/>
                </a:solidFill>
              </a:rPr>
              <a:t> </a:t>
            </a:r>
            <a:r>
              <a:rPr dirty="0" sz="3600">
                <a:solidFill>
                  <a:srgbClr val="3464A3"/>
                </a:solidFill>
              </a:rPr>
              <a:t>2002 </a:t>
            </a:r>
            <a:r>
              <a:rPr dirty="0" sz="3600" spc="-65">
                <a:solidFill>
                  <a:srgbClr val="3464A3"/>
                </a:solidFill>
              </a:rPr>
              <a:t>(HAVA)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36401"/>
            <a:ext cx="9192895" cy="56654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13970">
              <a:lnSpc>
                <a:spcPts val="2760"/>
              </a:lnSpc>
              <a:spcBef>
                <a:spcPts val="295"/>
              </a:spcBef>
            </a:pPr>
            <a:r>
              <a:rPr dirty="0" sz="2400" spc="-125">
                <a:latin typeface="Arial"/>
                <a:cs typeface="Arial"/>
              </a:rPr>
              <a:t>HAVA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federal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millions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taxpayer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dollars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paid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participating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states,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including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Ohio,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1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technology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administration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requirements,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 included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replacement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punch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card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voting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systems.</a:t>
            </a:r>
            <a:r>
              <a:rPr dirty="0" sz="2400" spc="280">
                <a:latin typeface="Arial"/>
                <a:cs typeface="Arial"/>
              </a:rPr>
              <a:t>  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bill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was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signed</a:t>
            </a:r>
            <a:r>
              <a:rPr dirty="0" sz="2400" spc="7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into</a:t>
            </a:r>
            <a:r>
              <a:rPr dirty="0" sz="2400" spc="7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law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by </a:t>
            </a:r>
            <a:r>
              <a:rPr dirty="0" sz="2400">
                <a:latin typeface="Arial"/>
                <a:cs typeface="Arial"/>
              </a:rPr>
              <a:t>President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George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Bush.</a:t>
            </a:r>
            <a:endParaRPr sz="2400">
              <a:latin typeface="Arial"/>
              <a:cs typeface="Arial"/>
            </a:endParaRPr>
          </a:p>
          <a:p>
            <a:pPr algn="just" marL="12700" marR="20320">
              <a:lnSpc>
                <a:spcPts val="2760"/>
              </a:lnSpc>
              <a:spcBef>
                <a:spcPts val="1860"/>
              </a:spcBef>
            </a:pPr>
            <a:r>
              <a:rPr dirty="0" sz="2400" spc="-100">
                <a:latin typeface="Arial"/>
                <a:cs typeface="Arial"/>
              </a:rPr>
              <a:t>HAVA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lays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groundwork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introducing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‘election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machines’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our </a:t>
            </a:r>
            <a:r>
              <a:rPr dirty="0" sz="2400">
                <a:latin typeface="Arial"/>
                <a:cs typeface="Arial"/>
              </a:rPr>
              <a:t>country,</a:t>
            </a:r>
            <a:r>
              <a:rPr dirty="0" sz="2400" spc="48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4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“remote</a:t>
            </a:r>
            <a:r>
              <a:rPr dirty="0" sz="2400" spc="4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access</a:t>
            </a:r>
            <a:r>
              <a:rPr dirty="0" sz="2400" spc="4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voting,</a:t>
            </a:r>
            <a:r>
              <a:rPr dirty="0" sz="2400" spc="4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including</a:t>
            </a:r>
            <a:r>
              <a:rPr dirty="0" sz="2400" spc="4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voting</a:t>
            </a:r>
            <a:r>
              <a:rPr dirty="0" sz="2400" spc="4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through</a:t>
            </a:r>
            <a:r>
              <a:rPr dirty="0" sz="2400" spc="4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Internet”.</a:t>
            </a:r>
            <a:endParaRPr sz="2400">
              <a:latin typeface="Arial"/>
              <a:cs typeface="Arial"/>
            </a:endParaRPr>
          </a:p>
          <a:p>
            <a:pPr algn="just" marL="12700" marR="17145">
              <a:lnSpc>
                <a:spcPts val="2760"/>
              </a:lnSpc>
              <a:spcBef>
                <a:spcPts val="1714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5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Assistance</a:t>
            </a:r>
            <a:r>
              <a:rPr dirty="0" sz="2400" spc="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Commission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(EAC)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was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created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which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4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certification</a:t>
            </a:r>
            <a:r>
              <a:rPr dirty="0" sz="2400" spc="4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4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voting</a:t>
            </a:r>
            <a:r>
              <a:rPr dirty="0" sz="2400" spc="45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</a:t>
            </a:r>
            <a:r>
              <a:rPr dirty="0" sz="2400" spc="48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hardware</a:t>
            </a:r>
            <a:r>
              <a:rPr dirty="0" sz="2400" spc="45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4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software</a:t>
            </a:r>
            <a:r>
              <a:rPr dirty="0" sz="2400" spc="459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by </a:t>
            </a:r>
            <a:r>
              <a:rPr dirty="0" sz="2400">
                <a:latin typeface="Arial"/>
                <a:cs typeface="Arial"/>
              </a:rPr>
              <a:t>accredited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laboratories.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2065"/>
              </a:spcBef>
            </a:pPr>
            <a:r>
              <a:rPr dirty="0" sz="2400" spc="-50">
                <a:latin typeface="Arial"/>
                <a:cs typeface="Arial"/>
              </a:rPr>
              <a:t>HAVA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reiterates</a:t>
            </a:r>
            <a:r>
              <a:rPr dirty="0" sz="2400" spc="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much</a:t>
            </a:r>
            <a:r>
              <a:rPr dirty="0" sz="2400" spc="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same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presented</a:t>
            </a:r>
            <a:r>
              <a:rPr dirty="0" sz="2400" spc="1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NVRA </a:t>
            </a:r>
            <a:r>
              <a:rPr dirty="0" sz="2400">
                <a:latin typeface="Arial"/>
                <a:cs typeface="Arial"/>
              </a:rPr>
              <a:t>regarding</a:t>
            </a:r>
            <a:r>
              <a:rPr dirty="0" sz="2400" spc="59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58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58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8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58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57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detail</a:t>
            </a:r>
            <a:r>
              <a:rPr dirty="0" sz="2400" spc="585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for </a:t>
            </a:r>
            <a:r>
              <a:rPr dirty="0" sz="2400">
                <a:latin typeface="Arial"/>
                <a:cs typeface="Arial"/>
              </a:rPr>
              <a:t>implementing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policies.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33"/>
            <a:ext cx="9180195" cy="1794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2820"/>
              </a:lnSpc>
              <a:spcBef>
                <a:spcPts val="105"/>
              </a:spcBef>
            </a:pPr>
            <a:r>
              <a:rPr dirty="0" sz="2400"/>
              <a:t>REMOVE</a:t>
            </a:r>
            <a:r>
              <a:rPr dirty="0" sz="2400" spc="-15"/>
              <a:t> </a:t>
            </a:r>
            <a:r>
              <a:rPr dirty="0" sz="2400"/>
              <a:t>INELIGIBLE</a:t>
            </a:r>
            <a:r>
              <a:rPr dirty="0" sz="2400" spc="-20"/>
              <a:t> </a:t>
            </a:r>
            <a:r>
              <a:rPr dirty="0" sz="2400" spc="-10"/>
              <a:t>REGISTRANTS:</a:t>
            </a:r>
            <a:endParaRPr sz="2400"/>
          </a:p>
          <a:p>
            <a:pPr algn="just"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 spc="-50" b="0">
                <a:latin typeface="Arial"/>
                <a:cs typeface="Arial"/>
              </a:rPr>
              <a:t>HAVA</a:t>
            </a:r>
            <a:r>
              <a:rPr dirty="0" sz="2400" spc="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specifies</a:t>
            </a:r>
            <a:r>
              <a:rPr dirty="0" sz="2400" spc="1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1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state</a:t>
            </a:r>
            <a:r>
              <a:rPr dirty="0" sz="2400" spc="1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agency</a:t>
            </a:r>
            <a:r>
              <a:rPr dirty="0" sz="2400" spc="1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1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search</a:t>
            </a:r>
            <a:r>
              <a:rPr dirty="0" sz="2400" spc="1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for</a:t>
            </a:r>
            <a:r>
              <a:rPr dirty="0" sz="2400" spc="1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ineligible</a:t>
            </a:r>
            <a:r>
              <a:rPr dirty="0" sz="2400" spc="17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registrants </a:t>
            </a:r>
            <a:r>
              <a:rPr dirty="0" sz="2400" b="0">
                <a:latin typeface="Arial"/>
                <a:cs typeface="Arial"/>
              </a:rPr>
              <a:t>who</a:t>
            </a:r>
            <a:r>
              <a:rPr dirty="0" sz="2400" spc="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have</a:t>
            </a:r>
            <a:r>
              <a:rPr dirty="0" sz="2400" spc="1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died</a:t>
            </a:r>
            <a:r>
              <a:rPr dirty="0" sz="2400" spc="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or</a:t>
            </a:r>
            <a:r>
              <a:rPr dirty="0" sz="2400" spc="10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have</a:t>
            </a:r>
            <a:r>
              <a:rPr dirty="0" sz="2400" spc="9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</a:t>
            </a:r>
            <a:r>
              <a:rPr dirty="0" sz="2400" spc="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felony</a:t>
            </a:r>
            <a:r>
              <a:rPr dirty="0" sz="2400" spc="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status,</a:t>
            </a:r>
            <a:r>
              <a:rPr dirty="0" sz="2400" spc="1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9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requires</a:t>
            </a:r>
            <a:r>
              <a:rPr dirty="0" sz="2400" spc="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removal</a:t>
            </a:r>
            <a:r>
              <a:rPr dirty="0" sz="2400" spc="90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of </a:t>
            </a:r>
            <a:r>
              <a:rPr dirty="0" sz="2400" b="0">
                <a:latin typeface="Arial"/>
                <a:cs typeface="Arial"/>
              </a:rPr>
              <a:t>duplicate</a:t>
            </a:r>
            <a:r>
              <a:rPr dirty="0" sz="2400" spc="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names.</a:t>
            </a:r>
            <a:r>
              <a:rPr dirty="0" sz="2400" spc="60" b="0">
                <a:latin typeface="Arial"/>
                <a:cs typeface="Arial"/>
              </a:rPr>
              <a:t> </a:t>
            </a:r>
            <a:r>
              <a:rPr dirty="0" sz="2400" spc="-90" b="0">
                <a:latin typeface="Arial"/>
                <a:cs typeface="Arial"/>
              </a:rPr>
              <a:t>HAVA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emphasizes</a:t>
            </a:r>
            <a:r>
              <a:rPr dirty="0" sz="2400" spc="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removal</a:t>
            </a:r>
            <a:r>
              <a:rPr dirty="0" sz="2400" spc="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ineligible</a:t>
            </a:r>
            <a:r>
              <a:rPr dirty="0" sz="2400" spc="5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voters </a:t>
            </a:r>
            <a:r>
              <a:rPr dirty="0" sz="2400" b="0">
                <a:latin typeface="Arial"/>
                <a:cs typeface="Arial"/>
              </a:rPr>
              <a:t>shall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be in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accordance with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State </a:t>
            </a:r>
            <a:r>
              <a:rPr dirty="0" sz="2400" spc="-20" b="0">
                <a:latin typeface="Arial"/>
                <a:cs typeface="Arial"/>
              </a:rPr>
              <a:t>Law.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0200" y="2446651"/>
            <a:ext cx="9052560" cy="2139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>
              <a:lnSpc>
                <a:spcPts val="1885"/>
              </a:lnSpc>
              <a:spcBef>
                <a:spcPts val="100"/>
              </a:spcBef>
            </a:pPr>
            <a:r>
              <a:rPr dirty="0" sz="1600" spc="-65">
                <a:solidFill>
                  <a:srgbClr val="702FA0"/>
                </a:solidFill>
                <a:latin typeface="Arial"/>
                <a:cs typeface="Arial"/>
              </a:rPr>
              <a:t>HAVA</a:t>
            </a:r>
            <a:r>
              <a:rPr dirty="0" sz="1600" spc="-1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303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(a)(2)</a:t>
            </a:r>
            <a:endParaRPr sz="1600">
              <a:latin typeface="Arial"/>
              <a:cs typeface="Arial"/>
            </a:endParaRPr>
          </a:p>
          <a:p>
            <a:pPr marL="527685" indent="-459740">
              <a:lnSpc>
                <a:spcPts val="1839"/>
              </a:lnSpc>
              <a:buAutoNum type="alphaUcParenBoth"/>
              <a:tabLst>
                <a:tab pos="527685" algn="l"/>
                <a:tab pos="52832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(ii)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purposes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removing names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ineligible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 from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official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list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eligible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lvl="1" marL="1041400" marR="243204" indent="-228600">
              <a:lnSpc>
                <a:spcPts val="1839"/>
              </a:lnSpc>
              <a:spcBef>
                <a:spcPts val="85"/>
              </a:spcBef>
              <a:buFont typeface="Arial"/>
              <a:buAutoNum type="romanUcParenBoth"/>
              <a:tabLst>
                <a:tab pos="1097915" algn="l"/>
              </a:tabLst>
            </a:pPr>
            <a:r>
              <a:rPr dirty="0"/>
              <a:t>	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…the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 shall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coordinate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computerized list with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agency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records on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felony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status;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lvl="1" marL="812800" marR="5080" indent="342900">
              <a:lnSpc>
                <a:spcPts val="1839"/>
              </a:lnSpc>
              <a:spcBef>
                <a:spcPts val="5"/>
              </a:spcBef>
              <a:buClr>
                <a:srgbClr val="000000"/>
              </a:buClr>
              <a:buAutoNum type="romanUcParenBoth"/>
              <a:tabLst>
                <a:tab pos="11557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reason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death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registrant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.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.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.,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coordinate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computerized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list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with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 agency records on</a:t>
            </a:r>
            <a:r>
              <a:rPr dirty="0" sz="16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death.</a:t>
            </a:r>
            <a:endParaRPr sz="1600">
              <a:latin typeface="Arial"/>
              <a:cs typeface="Arial"/>
            </a:endParaRPr>
          </a:p>
          <a:p>
            <a:pPr lvl="1" marL="1214120" indent="-458470">
              <a:lnSpc>
                <a:spcPts val="1750"/>
              </a:lnSpc>
              <a:buAutoNum type="romanUcParenBoth"/>
              <a:tabLst>
                <a:tab pos="1214120" algn="l"/>
                <a:tab pos="1214755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 shall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remove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names of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ineligible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from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computerized list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marL="1041400">
              <a:lnSpc>
                <a:spcPts val="1839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accordance with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 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law.</a:t>
            </a:r>
            <a:endParaRPr sz="1600">
              <a:latin typeface="Arial"/>
              <a:cs typeface="Arial"/>
            </a:endParaRPr>
          </a:p>
          <a:p>
            <a:pPr marL="469265" indent="-457200">
              <a:lnSpc>
                <a:spcPts val="1880"/>
              </a:lnSpc>
              <a:buAutoNum type="alphaUcParenBoth" startAt="2"/>
              <a:tabLst>
                <a:tab pos="469265" algn="l"/>
                <a:tab pos="4699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(iii)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duplicate names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are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eliminated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from the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computerized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list.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56"/>
            <a:ext cx="9184005" cy="2480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2700"/>
              </a:lnSpc>
              <a:spcBef>
                <a:spcPts val="105"/>
              </a:spcBef>
            </a:pPr>
            <a:r>
              <a:rPr dirty="0" sz="2300" spc="-40"/>
              <a:t>MULTI-</a:t>
            </a:r>
            <a:r>
              <a:rPr dirty="0" sz="2300"/>
              <a:t>YEAR</a:t>
            </a:r>
            <a:r>
              <a:rPr dirty="0" sz="2300" spc="-40"/>
              <a:t> </a:t>
            </a:r>
            <a:r>
              <a:rPr dirty="0" sz="2300"/>
              <a:t>PROCESS</a:t>
            </a:r>
            <a:r>
              <a:rPr dirty="0" sz="2300" spc="-25"/>
              <a:t> </a:t>
            </a:r>
            <a:r>
              <a:rPr dirty="0" sz="2300"/>
              <a:t>TO</a:t>
            </a:r>
            <a:r>
              <a:rPr dirty="0" sz="2300" spc="-25"/>
              <a:t> </a:t>
            </a:r>
            <a:r>
              <a:rPr dirty="0" sz="2300"/>
              <a:t>REMOVE</a:t>
            </a:r>
            <a:r>
              <a:rPr dirty="0" sz="2300" spc="-25"/>
              <a:t> </a:t>
            </a:r>
            <a:r>
              <a:rPr dirty="0" sz="2300"/>
              <a:t>INELIGIBLE</a:t>
            </a:r>
            <a:r>
              <a:rPr dirty="0" sz="2300" spc="-35"/>
              <a:t> </a:t>
            </a:r>
            <a:r>
              <a:rPr dirty="0" sz="2300" spc="-10"/>
              <a:t>REGISTRANTS:</a:t>
            </a:r>
            <a:endParaRPr sz="2300"/>
          </a:p>
          <a:p>
            <a:pPr algn="just"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 b="0">
                <a:latin typeface="Arial"/>
                <a:cs typeface="Arial"/>
              </a:rPr>
              <a:t>Outside</a:t>
            </a:r>
            <a:r>
              <a:rPr dirty="0" sz="2400" spc="-1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felony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status,</a:t>
            </a:r>
            <a:r>
              <a:rPr dirty="0" sz="2400" spc="-1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death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or</a:t>
            </a:r>
            <a:r>
              <a:rPr dirty="0" sz="2400" spc="-1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duplicates,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removal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ineligible </a:t>
            </a:r>
            <a:r>
              <a:rPr dirty="0" sz="2400" b="0">
                <a:latin typeface="Arial"/>
                <a:cs typeface="Arial"/>
              </a:rPr>
              <a:t>registrants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shall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follow</a:t>
            </a:r>
            <a:r>
              <a:rPr dirty="0" sz="2400" spc="-3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multiple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year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process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remove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ineligible </a:t>
            </a:r>
            <a:r>
              <a:rPr dirty="0" sz="2400" b="0">
                <a:latin typeface="Arial"/>
                <a:cs typeface="Arial"/>
              </a:rPr>
              <a:t>registrants</a:t>
            </a:r>
            <a:r>
              <a:rPr dirty="0" sz="2400" spc="2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as</a:t>
            </a:r>
            <a:r>
              <a:rPr dirty="0" sz="2400" spc="2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defined</a:t>
            </a:r>
            <a:r>
              <a:rPr dirty="0" sz="2400" spc="25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in  NVRA.</a:t>
            </a:r>
            <a:r>
              <a:rPr dirty="0" sz="2400" spc="5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</a:t>
            </a:r>
            <a:r>
              <a:rPr dirty="0" sz="2400" spc="5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registrant</a:t>
            </a:r>
            <a:r>
              <a:rPr dirty="0" sz="2400" spc="2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that</a:t>
            </a:r>
            <a:r>
              <a:rPr dirty="0" sz="2400" spc="2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is</a:t>
            </a:r>
            <a:r>
              <a:rPr dirty="0" sz="2400" spc="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flagged</a:t>
            </a:r>
            <a:r>
              <a:rPr dirty="0" sz="2400" spc="25" b="0">
                <a:latin typeface="Arial"/>
                <a:cs typeface="Arial"/>
              </a:rPr>
              <a:t>  </a:t>
            </a:r>
            <a:r>
              <a:rPr dirty="0" sz="2400" spc="-25" b="0">
                <a:latin typeface="Arial"/>
                <a:cs typeface="Arial"/>
              </a:rPr>
              <a:t>as </a:t>
            </a:r>
            <a:r>
              <a:rPr dirty="0" sz="2400" b="0">
                <a:latin typeface="Arial"/>
                <a:cs typeface="Arial"/>
              </a:rPr>
              <a:t>ineligible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is</a:t>
            </a:r>
            <a:r>
              <a:rPr dirty="0" sz="2400" spc="-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mailed</a:t>
            </a:r>
            <a:r>
              <a:rPr dirty="0" sz="2400" spc="-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Notice,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if</a:t>
            </a:r>
            <a:r>
              <a:rPr dirty="0" sz="2400" spc="-10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they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do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not</a:t>
            </a:r>
            <a:r>
              <a:rPr dirty="0" sz="2400" spc="-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respond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or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have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other </a:t>
            </a:r>
            <a:r>
              <a:rPr dirty="0" sz="2400" b="0">
                <a:latin typeface="Arial"/>
                <a:cs typeface="Arial"/>
              </a:rPr>
              <a:t>voting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activity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next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2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federal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elections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(4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years),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they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-25" b="0">
                <a:latin typeface="Arial"/>
                <a:cs typeface="Arial"/>
              </a:rPr>
              <a:t> be </a:t>
            </a:r>
            <a:r>
              <a:rPr dirty="0" sz="2400" b="0">
                <a:latin typeface="Arial"/>
                <a:cs typeface="Arial"/>
              </a:rPr>
              <a:t>removed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from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voter</a:t>
            </a:r>
            <a:r>
              <a:rPr dirty="0" sz="2400" spc="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registration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data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base.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3220843"/>
            <a:ext cx="9107805" cy="213931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51180">
              <a:lnSpc>
                <a:spcPts val="1850"/>
              </a:lnSpc>
              <a:spcBef>
                <a:spcPts val="219"/>
              </a:spcBef>
            </a:pPr>
            <a:r>
              <a:rPr dirty="0" sz="1600" spc="-65">
                <a:solidFill>
                  <a:srgbClr val="702FA0"/>
                </a:solidFill>
                <a:latin typeface="Arial"/>
                <a:cs typeface="Arial"/>
              </a:rPr>
              <a:t>HAVA</a:t>
            </a:r>
            <a:r>
              <a:rPr dirty="0" sz="1600" spc="-1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303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(a)(4)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State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 system shall include provisions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ensure that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voter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records in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 are accurate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 are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updated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regularly,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 including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following:</a:t>
            </a:r>
            <a:endParaRPr sz="1600">
              <a:latin typeface="Arial"/>
              <a:cs typeface="Arial"/>
            </a:endParaRPr>
          </a:p>
          <a:p>
            <a:pPr marL="697865" indent="-457200">
              <a:lnSpc>
                <a:spcPts val="1739"/>
              </a:lnSpc>
              <a:buAutoNum type="alphaUcParenBoth"/>
              <a:tabLst>
                <a:tab pos="697865" algn="l"/>
                <a:tab pos="6985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600" spc="-9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System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file maintenance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16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makes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 reasonable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effort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remove registrants who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  <a:p>
            <a:pPr marL="698500" marR="5080">
              <a:lnSpc>
                <a:spcPct val="95800"/>
              </a:lnSpc>
              <a:spcBef>
                <a:spcPts val="3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ineligible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vote from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official of eligible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voters. Under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such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system, consistent with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NVRA,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registrants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who have not responded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a notice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who have not voted in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2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consecutive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general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Federal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removed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from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official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list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eligible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voters,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except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that no registrant may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 removed solely by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reason of a failure to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vote.</a:t>
            </a:r>
            <a:endParaRPr sz="1600">
              <a:latin typeface="Arial"/>
              <a:cs typeface="Arial"/>
            </a:endParaRPr>
          </a:p>
          <a:p>
            <a:pPr marL="697865" marR="556260" indent="-456565">
              <a:lnSpc>
                <a:spcPts val="1839"/>
              </a:lnSpc>
              <a:spcBef>
                <a:spcPts val="55"/>
              </a:spcBef>
              <a:buAutoNum type="alphaUcParenBoth" startAt="2"/>
              <a:tabLst>
                <a:tab pos="697865" algn="l"/>
                <a:tab pos="6985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Safeguards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ensure that eligible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 are not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removed in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error from the official list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eligible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voters.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33"/>
            <a:ext cx="8189595" cy="3924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10"/>
              <a:t>INFORMATION </a:t>
            </a:r>
            <a:r>
              <a:rPr dirty="0" sz="2400"/>
              <a:t>REQUIRED</a:t>
            </a:r>
            <a:r>
              <a:rPr dirty="0" sz="2400" spc="-25"/>
              <a:t> </a:t>
            </a:r>
            <a:r>
              <a:rPr dirty="0" sz="2400"/>
              <a:t>FOR</a:t>
            </a:r>
            <a:r>
              <a:rPr dirty="0" sz="2400" spc="-45"/>
              <a:t> </a:t>
            </a:r>
            <a:r>
              <a:rPr dirty="0" sz="2400"/>
              <a:t>VOTER</a:t>
            </a:r>
            <a:r>
              <a:rPr dirty="0" sz="2400" spc="-25"/>
              <a:t> </a:t>
            </a:r>
            <a:r>
              <a:rPr dirty="0" sz="2400" spc="-10"/>
              <a:t>REGISTRATION:</a:t>
            </a:r>
            <a:endParaRPr sz="2400"/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777726"/>
            <a:ext cx="9180195" cy="296100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210"/>
              </a:spcBef>
            </a:pPr>
            <a:r>
              <a:rPr dirty="0" sz="2200" spc="-155">
                <a:latin typeface="Arial"/>
                <a:cs typeface="Arial"/>
              </a:rPr>
              <a:t>HAVA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requires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driver’s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license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register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vote,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if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there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is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driver’s </a:t>
            </a:r>
            <a:r>
              <a:rPr dirty="0" sz="2200">
                <a:latin typeface="Arial"/>
                <a:cs typeface="Arial"/>
              </a:rPr>
              <a:t>license,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then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last</a:t>
            </a:r>
            <a:r>
              <a:rPr dirty="0" sz="2200" spc="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4</a:t>
            </a:r>
            <a:r>
              <a:rPr dirty="0" sz="2200" spc="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digits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social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security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number.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Ohio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may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have </a:t>
            </a:r>
            <a:r>
              <a:rPr dirty="0" sz="2200">
                <a:latin typeface="Arial"/>
                <a:cs typeface="Arial"/>
              </a:rPr>
              <a:t>violated</a:t>
            </a:r>
            <a:r>
              <a:rPr dirty="0" sz="2200" spc="-155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HAVA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law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when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driver’s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license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number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last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4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digits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social </a:t>
            </a:r>
            <a:r>
              <a:rPr dirty="0" sz="2200">
                <a:latin typeface="Arial"/>
                <a:cs typeface="Arial"/>
              </a:rPr>
              <a:t>security</a:t>
            </a:r>
            <a:r>
              <a:rPr dirty="0" sz="2200" spc="8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number</a:t>
            </a:r>
            <a:r>
              <a:rPr dirty="0" sz="2200" spc="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were</a:t>
            </a:r>
            <a:r>
              <a:rPr dirty="0" sz="2200" spc="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required</a:t>
            </a:r>
            <a:r>
              <a:rPr dirty="0" sz="2200" spc="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voter</a:t>
            </a:r>
            <a:r>
              <a:rPr dirty="0" sz="2200" spc="85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registration,</a:t>
            </a:r>
            <a:r>
              <a:rPr dirty="0" sz="2200" spc="8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since</a:t>
            </a:r>
            <a:r>
              <a:rPr dirty="0" sz="2200" spc="90">
                <a:latin typeface="Arial"/>
                <a:cs typeface="Arial"/>
              </a:rPr>
              <a:t>  </a:t>
            </a:r>
            <a:r>
              <a:rPr dirty="0" sz="2200">
                <a:latin typeface="Arial"/>
                <a:cs typeface="Arial"/>
              </a:rPr>
              <a:t>HAVA</a:t>
            </a:r>
            <a:r>
              <a:rPr dirty="0" sz="2200" spc="20">
                <a:latin typeface="Arial"/>
                <a:cs typeface="Arial"/>
              </a:rPr>
              <a:t>  </a:t>
            </a:r>
            <a:r>
              <a:rPr dirty="0" sz="2200" spc="-25">
                <a:latin typeface="Arial"/>
                <a:cs typeface="Arial"/>
              </a:rPr>
              <a:t>is </a:t>
            </a:r>
            <a:r>
              <a:rPr dirty="0" sz="2200">
                <a:latin typeface="Arial"/>
                <a:cs typeface="Arial"/>
              </a:rPr>
              <a:t>designed to be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minimum law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states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can only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create stricter </a:t>
            </a:r>
            <a:r>
              <a:rPr dirty="0" sz="2200" spc="-10">
                <a:latin typeface="Arial"/>
                <a:cs typeface="Arial"/>
              </a:rPr>
              <a:t>laws.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algn="just" marL="12700">
              <a:lnSpc>
                <a:spcPts val="1880"/>
              </a:lnSpc>
              <a:spcBef>
                <a:spcPts val="2005"/>
              </a:spcBef>
            </a:pPr>
            <a:r>
              <a:rPr dirty="0" sz="1600" spc="-65">
                <a:solidFill>
                  <a:srgbClr val="702FA0"/>
                </a:solidFill>
                <a:latin typeface="Arial"/>
                <a:cs typeface="Arial"/>
              </a:rPr>
              <a:t>HAVA</a:t>
            </a:r>
            <a:r>
              <a:rPr dirty="0" sz="1600" spc="-1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303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(a)(5)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(A)</a:t>
            </a:r>
            <a:endParaRPr sz="1600">
              <a:latin typeface="Arial"/>
              <a:cs typeface="Arial"/>
            </a:endParaRPr>
          </a:p>
          <a:p>
            <a:pPr marL="241300" marR="177165" indent="229235">
              <a:lnSpc>
                <a:spcPts val="1839"/>
              </a:lnSpc>
              <a:spcBef>
                <a:spcPts val="8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(i)</a:t>
            </a:r>
            <a:r>
              <a:rPr dirty="0" sz="1600" spc="35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Federal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may not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accepted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or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processed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 State unless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application includes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58900" y="3702427"/>
            <a:ext cx="12090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9135" algn="l"/>
              </a:tabLst>
            </a:pP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(I)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	in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10611" y="3727703"/>
            <a:ext cx="3787775" cy="234950"/>
          </a:xfrm>
          <a:prstGeom prst="rect">
            <a:avLst/>
          </a:prstGeom>
          <a:solidFill>
            <a:srgbClr val="D3D3D3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820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case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an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who has been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issued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35019" y="3702427"/>
            <a:ext cx="31629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current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valid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driver’s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license,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44700" y="3937123"/>
            <a:ext cx="35312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applicant’s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driver’s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license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number;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14415" y="3962400"/>
            <a:ext cx="181610" cy="233679"/>
          </a:xfrm>
          <a:prstGeom prst="rect">
            <a:avLst/>
          </a:prstGeom>
          <a:solidFill>
            <a:srgbClr val="D3D3D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0"/>
              </a:lnSpc>
            </a:pP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58900" y="4170295"/>
            <a:ext cx="12090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(II)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	in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10611" y="4195572"/>
            <a:ext cx="2442210" cy="233679"/>
          </a:xfrm>
          <a:prstGeom prst="rect">
            <a:avLst/>
          </a:prstGeom>
          <a:solidFill>
            <a:srgbClr val="D3D3D3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820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case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other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89857" y="4170295"/>
            <a:ext cx="39173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(other than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 applicant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whom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clause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(ii)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44700" y="4403466"/>
            <a:ext cx="7956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applies).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1700" y="4636590"/>
            <a:ext cx="2800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(ii)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58900" y="4662546"/>
            <a:ext cx="8194040" cy="120332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72390">
              <a:lnSpc>
                <a:spcPts val="1839"/>
              </a:lnSpc>
              <a:spcBef>
                <a:spcPts val="22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If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applicant for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 registration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 an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for Federal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office has not been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issued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a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current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valid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driver’s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license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or social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security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number,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State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assign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 number which will serve to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identify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applicant for voter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registration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purposes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45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…</a:t>
            </a:r>
            <a:r>
              <a:rPr dirty="0" sz="1600" spc="4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number assigned under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clause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 the unique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identifying number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assigned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under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list.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4500" y="5829930"/>
            <a:ext cx="8890000" cy="502284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456565">
              <a:lnSpc>
                <a:spcPts val="1839"/>
              </a:lnSpc>
              <a:spcBef>
                <a:spcPts val="22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(iii)</a:t>
            </a:r>
            <a:r>
              <a:rPr dirty="0" sz="16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State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determine whether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information provided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 an individual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is sufficient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meet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requirements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this subparagraph,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 accordance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with State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law.”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33"/>
            <a:ext cx="9180830" cy="2145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2820"/>
              </a:lnSpc>
              <a:spcBef>
                <a:spcPts val="105"/>
              </a:spcBef>
            </a:pPr>
            <a:r>
              <a:rPr dirty="0" sz="2400"/>
              <a:t>CHECK</a:t>
            </a:r>
            <a:r>
              <a:rPr dirty="0" sz="2400" spc="-20"/>
              <a:t> </a:t>
            </a:r>
            <a:r>
              <a:rPr dirty="0" sz="2400"/>
              <a:t>BOXES</a:t>
            </a:r>
            <a:r>
              <a:rPr dirty="0" sz="2400" spc="-30"/>
              <a:t> </a:t>
            </a:r>
            <a:r>
              <a:rPr dirty="0" sz="2400"/>
              <a:t>FOR</a:t>
            </a:r>
            <a:r>
              <a:rPr dirty="0" sz="2400" spc="-10"/>
              <a:t> </a:t>
            </a:r>
            <a:r>
              <a:rPr dirty="0" sz="2400"/>
              <a:t>CITIZENSHIP</a:t>
            </a:r>
            <a:r>
              <a:rPr dirty="0" sz="2400" spc="-140"/>
              <a:t> </a:t>
            </a:r>
            <a:r>
              <a:rPr dirty="0" sz="2400"/>
              <a:t>AND</a:t>
            </a:r>
            <a:r>
              <a:rPr dirty="0" sz="2400" spc="-10"/>
              <a:t> </a:t>
            </a:r>
            <a:r>
              <a:rPr dirty="0" sz="2400"/>
              <a:t>VOTING</a:t>
            </a:r>
            <a:r>
              <a:rPr dirty="0" sz="2400" spc="-75"/>
              <a:t> </a:t>
            </a:r>
            <a:r>
              <a:rPr dirty="0" sz="2400" spc="-20"/>
              <a:t>AGE:</a:t>
            </a:r>
            <a:endParaRPr sz="2400"/>
          </a:p>
          <a:p>
            <a:pPr algn="just"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 b="0">
                <a:latin typeface="Arial"/>
                <a:cs typeface="Arial"/>
              </a:rPr>
              <a:t>When</a:t>
            </a:r>
            <a:r>
              <a:rPr dirty="0" sz="2400" spc="39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applying</a:t>
            </a:r>
            <a:r>
              <a:rPr dirty="0" sz="2400" spc="3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3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register</a:t>
            </a:r>
            <a:r>
              <a:rPr dirty="0" sz="2400" spc="38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39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vote,</a:t>
            </a:r>
            <a:r>
              <a:rPr dirty="0" sz="2400" spc="39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applicants</a:t>
            </a:r>
            <a:r>
              <a:rPr dirty="0" sz="2400" spc="3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3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asked</a:t>
            </a:r>
            <a:r>
              <a:rPr dirty="0" sz="2400" spc="39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39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check </a:t>
            </a:r>
            <a:r>
              <a:rPr dirty="0" sz="2400" b="0">
                <a:latin typeface="Arial"/>
                <a:cs typeface="Arial"/>
              </a:rPr>
              <a:t>boxes</a:t>
            </a:r>
            <a:r>
              <a:rPr dirty="0" sz="2400" spc="5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indicating</a:t>
            </a:r>
            <a:r>
              <a:rPr dirty="0" sz="2400" spc="5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they</a:t>
            </a:r>
            <a:r>
              <a:rPr dirty="0" sz="2400" spc="5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5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</a:t>
            </a:r>
            <a:r>
              <a:rPr dirty="0" sz="2400" spc="5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citizen</a:t>
            </a:r>
            <a:r>
              <a:rPr dirty="0" sz="2400" spc="5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5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will</a:t>
            </a:r>
            <a:r>
              <a:rPr dirty="0" sz="2400" spc="5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be</a:t>
            </a:r>
            <a:r>
              <a:rPr dirty="0" sz="2400" spc="5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5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voting</a:t>
            </a:r>
            <a:r>
              <a:rPr dirty="0" sz="2400" spc="5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age</a:t>
            </a:r>
            <a:r>
              <a:rPr dirty="0" sz="2400" spc="575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to </a:t>
            </a:r>
            <a:r>
              <a:rPr dirty="0" sz="2400" b="0">
                <a:latin typeface="Arial"/>
                <a:cs typeface="Arial"/>
              </a:rPr>
              <a:t>register.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If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they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do</a:t>
            </a:r>
            <a:r>
              <a:rPr dirty="0" sz="2400" spc="-35" b="0">
                <a:latin typeface="Arial"/>
                <a:cs typeface="Arial"/>
              </a:rPr>
              <a:t>  </a:t>
            </a:r>
            <a:r>
              <a:rPr dirty="0" sz="2400"/>
              <a:t>not</a:t>
            </a:r>
            <a:r>
              <a:rPr dirty="0" sz="2400" spc="-10"/>
              <a:t>  </a:t>
            </a:r>
            <a:r>
              <a:rPr dirty="0" sz="2400" b="0">
                <a:latin typeface="Arial"/>
                <a:cs typeface="Arial"/>
              </a:rPr>
              <a:t>check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boxes,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HAVA</a:t>
            </a:r>
            <a:r>
              <a:rPr dirty="0" sz="2400" spc="5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still</a:t>
            </a:r>
            <a:r>
              <a:rPr dirty="0" sz="2400" spc="-2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allows</a:t>
            </a:r>
            <a:r>
              <a:rPr dirty="0" sz="2400" spc="-10" b="0">
                <a:latin typeface="Arial"/>
                <a:cs typeface="Arial"/>
              </a:rPr>
              <a:t>  </a:t>
            </a:r>
            <a:r>
              <a:rPr dirty="0" sz="2400" spc="-25" b="0">
                <a:latin typeface="Arial"/>
                <a:cs typeface="Arial"/>
              </a:rPr>
              <a:t>the </a:t>
            </a:r>
            <a:r>
              <a:rPr dirty="0" sz="2400" b="0">
                <a:latin typeface="Arial"/>
                <a:cs typeface="Arial"/>
              </a:rPr>
              <a:t>individual</a:t>
            </a:r>
            <a:r>
              <a:rPr dirty="0" sz="2400" spc="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be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registered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vote,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but</a:t>
            </a:r>
            <a:r>
              <a:rPr dirty="0" sz="2400" spc="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individual</a:t>
            </a:r>
            <a:r>
              <a:rPr dirty="0" sz="2400" spc="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will</a:t>
            </a:r>
            <a:r>
              <a:rPr dirty="0" sz="2400" spc="3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be</a:t>
            </a:r>
            <a:r>
              <a:rPr dirty="0" sz="2400" spc="5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required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-1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provide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additional identification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when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voting for</a:t>
            </a:r>
            <a:r>
              <a:rPr dirty="0" sz="2400" spc="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first </a:t>
            </a:r>
            <a:r>
              <a:rPr dirty="0" sz="2400" spc="-10" b="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2794074"/>
            <a:ext cx="9054465" cy="3455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20"/>
              </a:lnSpc>
              <a:spcBef>
                <a:spcPts val="100"/>
              </a:spcBef>
            </a:pPr>
            <a:r>
              <a:rPr dirty="0" sz="1800" spc="-75">
                <a:solidFill>
                  <a:srgbClr val="702FA0"/>
                </a:solidFill>
                <a:latin typeface="Arial"/>
                <a:cs typeface="Arial"/>
              </a:rPr>
              <a:t>HAVA</a:t>
            </a:r>
            <a:r>
              <a:rPr dirty="0" sz="1800" spc="-1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303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(b)(4)(A)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Mail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form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include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following:</a:t>
            </a:r>
            <a:endParaRPr sz="1800">
              <a:latin typeface="Arial"/>
              <a:cs typeface="Arial"/>
            </a:endParaRPr>
          </a:p>
          <a:p>
            <a:pPr marL="184785" marR="5080" indent="345440">
              <a:lnSpc>
                <a:spcPts val="2060"/>
              </a:lnSpc>
              <a:spcBef>
                <a:spcPts val="110"/>
              </a:spcBef>
              <a:buAutoNum type="romanLcParenBoth"/>
              <a:tabLst>
                <a:tab pos="530225" algn="l"/>
                <a:tab pos="530860" algn="l"/>
              </a:tabLst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question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“Are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you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citizen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USA?”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boxes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check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indicate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whether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applicant 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not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citizen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US.</a:t>
            </a:r>
            <a:endParaRPr sz="1800">
              <a:latin typeface="Arial"/>
              <a:cs typeface="Arial"/>
            </a:endParaRPr>
          </a:p>
          <a:p>
            <a:pPr marL="184785" marR="45720" indent="345440">
              <a:lnSpc>
                <a:spcPts val="2060"/>
              </a:lnSpc>
              <a:spcBef>
                <a:spcPts val="20"/>
              </a:spcBef>
              <a:buAutoNum type="romanLcParenBoth"/>
              <a:tabLst>
                <a:tab pos="530225" algn="l"/>
              </a:tabLst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question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“Will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you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18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years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age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on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before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day?”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boxes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check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indicate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whether or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not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will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18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years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age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or</a:t>
            </a:r>
            <a:endParaRPr sz="1800">
              <a:latin typeface="Arial"/>
              <a:cs typeface="Arial"/>
            </a:endParaRPr>
          </a:p>
          <a:p>
            <a:pPr marL="184785">
              <a:lnSpc>
                <a:spcPts val="1980"/>
              </a:lnSpc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older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day.</a:t>
            </a:r>
            <a:endParaRPr sz="1800">
              <a:latin typeface="Arial"/>
              <a:cs typeface="Arial"/>
            </a:endParaRPr>
          </a:p>
          <a:p>
            <a:pPr marL="184785" marR="151130" indent="399415">
              <a:lnSpc>
                <a:spcPts val="2080"/>
              </a:lnSpc>
              <a:spcBef>
                <a:spcPts val="90"/>
              </a:spcBef>
              <a:buAutoNum type="romanLcParenBoth" startAt="3"/>
              <a:tabLst>
                <a:tab pos="584200" algn="l"/>
              </a:tabLst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statement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“If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you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checked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‘no’</a:t>
            </a:r>
            <a:r>
              <a:rPr dirty="0" sz="1800" spc="-7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response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either of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these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questions,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do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not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complete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form.”.</a:t>
            </a:r>
            <a:endParaRPr sz="1800">
              <a:latin typeface="Arial"/>
              <a:cs typeface="Arial"/>
            </a:endParaRPr>
          </a:p>
          <a:p>
            <a:pPr marL="584835" indent="-400685">
              <a:lnSpc>
                <a:spcPts val="1960"/>
              </a:lnSpc>
              <a:buAutoNum type="romanLcParenBoth" startAt="3"/>
              <a:tabLst>
                <a:tab pos="585470" algn="l"/>
              </a:tabLst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800" spc="-1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statement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informing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individual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if 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form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submitted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mail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84785" marR="69850">
              <a:lnSpc>
                <a:spcPct val="95800"/>
              </a:lnSpc>
              <a:spcBef>
                <a:spcPts val="50"/>
              </a:spcBef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individual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registering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 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first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time,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appropriate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information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required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under 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this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must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submitted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mail-in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form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order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avoid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additional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identification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requirements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upon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voting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first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65"/>
              </a:lnSpc>
            </a:pPr>
            <a:r>
              <a:rPr dirty="0" sz="1800" spc="-75">
                <a:solidFill>
                  <a:srgbClr val="702FA0"/>
                </a:solidFill>
                <a:latin typeface="Arial"/>
                <a:cs typeface="Arial"/>
              </a:rPr>
              <a:t>HAVA</a:t>
            </a:r>
            <a:r>
              <a:rPr dirty="0" sz="1800" spc="-10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303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(b)(4)(A)(iv)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425633"/>
            <a:ext cx="9181465" cy="4130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2820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DOCUMENTS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REQUIRED WHEN VOTING IN-</a:t>
            </a:r>
            <a:r>
              <a:rPr dirty="0" sz="2400" spc="-10" b="1">
                <a:latin typeface="Arial"/>
                <a:cs typeface="Arial"/>
              </a:rPr>
              <a:t>PERSON: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registrant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in-person,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id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utility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bill,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bank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statement,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3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check,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paycheck</a:t>
            </a:r>
            <a:r>
              <a:rPr dirty="0" sz="2400" spc="3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3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document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that </a:t>
            </a:r>
            <a:r>
              <a:rPr dirty="0" sz="2400">
                <a:latin typeface="Arial"/>
                <a:cs typeface="Arial"/>
              </a:rPr>
              <a:t>shows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name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 address 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required.</a:t>
            </a:r>
            <a:endParaRPr sz="2400">
              <a:latin typeface="Arial"/>
              <a:cs typeface="Arial"/>
            </a:endParaRPr>
          </a:p>
          <a:p>
            <a:pPr algn="just" marL="12700" marR="5715">
              <a:lnSpc>
                <a:spcPts val="2760"/>
              </a:lnSpc>
              <a:spcBef>
                <a:spcPts val="92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utility</a:t>
            </a:r>
            <a:r>
              <a:rPr dirty="0" sz="24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bill,</a:t>
            </a:r>
            <a:r>
              <a:rPr dirty="0" sz="2400" spc="-7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bank</a:t>
            </a:r>
            <a:r>
              <a:rPr dirty="0" sz="24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statement,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-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check,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paycheck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other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document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shows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name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of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prove</a:t>
            </a:r>
            <a:r>
              <a:rPr dirty="0" sz="2400" spc="-1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1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real</a:t>
            </a:r>
            <a:r>
              <a:rPr dirty="0" sz="2400" spc="-1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named</a:t>
            </a:r>
            <a:r>
              <a:rPr dirty="0" sz="2400" spc="-1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document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without a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photo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id?</a:t>
            </a:r>
            <a:endParaRPr sz="2400">
              <a:latin typeface="Arial"/>
              <a:cs typeface="Arial"/>
            </a:endParaRPr>
          </a:p>
          <a:p>
            <a:pPr algn="just" marL="12700" marR="6350">
              <a:lnSpc>
                <a:spcPts val="2760"/>
              </a:lnSpc>
              <a:spcBef>
                <a:spcPts val="91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easy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alter</a:t>
            </a:r>
            <a:r>
              <a:rPr dirty="0" sz="2400" spc="3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2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utility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bill,</a:t>
            </a:r>
            <a:r>
              <a:rPr dirty="0" sz="2400" spc="3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bank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statement,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3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check,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paycheck</a:t>
            </a:r>
            <a:r>
              <a:rPr dirty="0" sz="2400" spc="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1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other</a:t>
            </a:r>
            <a:r>
              <a:rPr dirty="0" sz="2400" spc="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document</a:t>
            </a:r>
            <a:r>
              <a:rPr dirty="0" sz="2400" spc="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400" spc="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shows</a:t>
            </a:r>
            <a:r>
              <a:rPr dirty="0" sz="2400" spc="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name</a:t>
            </a:r>
            <a:r>
              <a:rPr dirty="0" sz="2400" spc="7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and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voter?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425633"/>
            <a:ext cx="9182735" cy="6233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2820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DOCUMENTS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REQUIRED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WHEN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VOTING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ABSENTEE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MAIL: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absentee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drop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box,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copy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</a:t>
            </a:r>
            <a:r>
              <a:rPr dirty="0" sz="2400" spc="-25">
                <a:latin typeface="Arial"/>
                <a:cs typeface="Arial"/>
              </a:rPr>
              <a:t> id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utility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bill,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bank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statement,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check,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paycheck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other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document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shows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name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voter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10">
                <a:latin typeface="Arial"/>
                <a:cs typeface="Arial"/>
              </a:rPr>
              <a:t>required.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it easy 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alter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copy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photo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id?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"/>
              <a:cs typeface="Arial"/>
            </a:endParaRPr>
          </a:p>
          <a:p>
            <a:pPr algn="just" marL="12700" marR="7620">
              <a:lnSpc>
                <a:spcPts val="275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voting</a:t>
            </a:r>
            <a:r>
              <a:rPr dirty="0" sz="24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copy</a:t>
            </a:r>
            <a:r>
              <a:rPr dirty="0" sz="2400" spc="-1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7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photo</a:t>
            </a:r>
            <a:r>
              <a:rPr dirty="0" sz="2400" spc="-7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7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real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indicated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ballot?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algn="just" marL="12700" marR="6350">
              <a:lnSpc>
                <a:spcPts val="276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utility</a:t>
            </a:r>
            <a:r>
              <a:rPr dirty="0" sz="24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bill,</a:t>
            </a:r>
            <a:r>
              <a:rPr dirty="0" sz="2400" spc="-7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bank</a:t>
            </a:r>
            <a:r>
              <a:rPr dirty="0" sz="24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statement,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-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check,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paycheck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other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document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shows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name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of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prove</a:t>
            </a:r>
            <a:r>
              <a:rPr dirty="0" sz="2400" spc="-1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1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real</a:t>
            </a:r>
            <a:r>
              <a:rPr dirty="0" sz="2400" spc="-15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named</a:t>
            </a:r>
            <a:r>
              <a:rPr dirty="0" sz="2400" spc="-1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document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without a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photo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id?</a:t>
            </a:r>
            <a:endParaRPr sz="2400">
              <a:latin typeface="Arial"/>
              <a:cs typeface="Arial"/>
            </a:endParaRPr>
          </a:p>
          <a:p>
            <a:pPr algn="just" marL="12700" marR="7620">
              <a:lnSpc>
                <a:spcPts val="2760"/>
              </a:lnSpc>
              <a:spcBef>
                <a:spcPts val="92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easy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alter</a:t>
            </a:r>
            <a:r>
              <a:rPr dirty="0" sz="2400" spc="3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2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utility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bill,</a:t>
            </a:r>
            <a:r>
              <a:rPr dirty="0" sz="2400" spc="3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bank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statement,</a:t>
            </a:r>
            <a:r>
              <a:rPr dirty="0" sz="2400" spc="3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3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check,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paycheck</a:t>
            </a:r>
            <a:r>
              <a:rPr dirty="0" sz="2400" spc="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1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other</a:t>
            </a:r>
            <a:r>
              <a:rPr dirty="0" sz="2400" spc="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government</a:t>
            </a:r>
            <a:r>
              <a:rPr dirty="0" sz="2400" spc="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document</a:t>
            </a:r>
            <a:r>
              <a:rPr dirty="0" sz="2400" spc="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400" spc="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shows</a:t>
            </a:r>
            <a:r>
              <a:rPr dirty="0" sz="2400" spc="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name</a:t>
            </a:r>
            <a:r>
              <a:rPr dirty="0" sz="2400" spc="7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and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voter?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9" y="392056"/>
            <a:ext cx="3566795" cy="4235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20">
                <a:solidFill>
                  <a:srgbClr val="2F5495"/>
                </a:solidFill>
              </a:rPr>
              <a:t>TABLE</a:t>
            </a:r>
            <a:r>
              <a:rPr dirty="0" sz="2600" spc="-65">
                <a:solidFill>
                  <a:srgbClr val="2F5495"/>
                </a:solidFill>
              </a:rPr>
              <a:t> </a:t>
            </a:r>
            <a:r>
              <a:rPr dirty="0" sz="2600">
                <a:solidFill>
                  <a:srgbClr val="2F5495"/>
                </a:solidFill>
              </a:rPr>
              <a:t>OF</a:t>
            </a:r>
            <a:r>
              <a:rPr dirty="0" sz="2600" spc="-60">
                <a:solidFill>
                  <a:srgbClr val="2F5495"/>
                </a:solidFill>
              </a:rPr>
              <a:t> </a:t>
            </a:r>
            <a:r>
              <a:rPr dirty="0" sz="2600" spc="-10">
                <a:solidFill>
                  <a:srgbClr val="2F5495"/>
                </a:solidFill>
              </a:rPr>
              <a:t>CONTENTS</a:t>
            </a:r>
            <a:endParaRPr sz="2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32408" y="686311"/>
            <a:ext cx="8394700" cy="622998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just" marL="59690">
              <a:lnSpc>
                <a:spcPct val="100000"/>
              </a:lnSpc>
              <a:spcBef>
                <a:spcPts val="540"/>
              </a:spcBef>
            </a:pP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Presidential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Election Day</a:t>
            </a:r>
            <a:r>
              <a:rPr dirty="0" sz="2200" spc="-1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Act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of 1845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 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210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50">
                <a:solidFill>
                  <a:srgbClr val="2F5495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  <a:p>
            <a:pPr algn="just" marL="38100" marR="7620" indent="4445">
              <a:lnSpc>
                <a:spcPct val="116399"/>
              </a:lnSpc>
              <a:spcBef>
                <a:spcPts val="15"/>
              </a:spcBef>
            </a:pP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National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200" spc="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200" spc="-114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Act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(NVRA)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1993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95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50">
                <a:solidFill>
                  <a:srgbClr val="2F5495"/>
                </a:solidFill>
                <a:latin typeface="Arial"/>
                <a:cs typeface="Arial"/>
              </a:rPr>
              <a:t>7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Help</a:t>
            </a:r>
            <a:r>
              <a:rPr dirty="0" sz="2200" spc="-114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America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r>
              <a:rPr dirty="0" sz="2200" spc="-1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Act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 spc="-35">
                <a:solidFill>
                  <a:srgbClr val="2F5495"/>
                </a:solidFill>
                <a:latin typeface="Arial"/>
                <a:cs typeface="Arial"/>
              </a:rPr>
              <a:t>(HAVA)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300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13</a:t>
            </a:r>
            <a:endParaRPr sz="2200">
              <a:latin typeface="Arial"/>
              <a:cs typeface="Arial"/>
            </a:endParaRPr>
          </a:p>
          <a:p>
            <a:pPr algn="just" marL="29209" indent="19685">
              <a:lnSpc>
                <a:spcPct val="100000"/>
              </a:lnSpc>
              <a:spcBef>
                <a:spcPts val="430"/>
              </a:spcBef>
            </a:pP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Help</a:t>
            </a:r>
            <a:r>
              <a:rPr dirty="0" sz="2200" spc="-1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America</a:t>
            </a:r>
            <a:r>
              <a:rPr dirty="0" sz="22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Verification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(HAVV)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3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85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20</a:t>
            </a:r>
            <a:endParaRPr sz="2200">
              <a:latin typeface="Arial"/>
              <a:cs typeface="Arial"/>
            </a:endParaRPr>
          </a:p>
          <a:p>
            <a:pPr algn="just" marL="12700" marR="6350" indent="16510">
              <a:lnSpc>
                <a:spcPct val="116599"/>
              </a:lnSpc>
              <a:spcBef>
                <a:spcPts val="5"/>
              </a:spcBef>
            </a:pP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Harmonization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Statewide/County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Lists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90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24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Ohio Revised Code,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Manual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305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29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Confirmation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200" spc="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Status.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300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33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Deaths,</a:t>
            </a:r>
            <a:r>
              <a:rPr dirty="0" sz="22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Non-Voters,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Duplicates,</a:t>
            </a:r>
            <a:r>
              <a:rPr dirty="0" sz="2200" spc="-13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Changes</a:t>
            </a:r>
            <a:r>
              <a:rPr dirty="0" sz="2200" spc="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(NCOA) 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95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36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2008 Presidential Election in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200" spc="-10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04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56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Judicial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Watch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Lawsuit</a:t>
            </a:r>
            <a:r>
              <a:rPr dirty="0" sz="2200" spc="-14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Against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Officials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200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61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Unsolicited Ballot</a:t>
            </a:r>
            <a:r>
              <a:rPr dirty="0" sz="2200" spc="-1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Application Mailings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 . 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04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64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Citizenship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95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68</a:t>
            </a:r>
            <a:endParaRPr sz="2200">
              <a:latin typeface="Arial"/>
              <a:cs typeface="Arial"/>
            </a:endParaRPr>
          </a:p>
          <a:p>
            <a:pPr algn="just" marL="59690" marR="6350" indent="-17145">
              <a:lnSpc>
                <a:spcPct val="116399"/>
              </a:lnSpc>
            </a:pP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House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Bill 458 Signed into Law</a:t>
            </a:r>
            <a:r>
              <a:rPr dirty="0" sz="2200" spc="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Jan 2023.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95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69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Senate Bill 71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Introduced Feb 2023</a:t>
            </a:r>
            <a:r>
              <a:rPr dirty="0" sz="2200" spc="10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305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77</a:t>
            </a:r>
            <a:endParaRPr sz="2200">
              <a:latin typeface="Arial"/>
              <a:cs typeface="Arial"/>
            </a:endParaRPr>
          </a:p>
          <a:p>
            <a:pPr algn="just" marL="74930" marR="6985" indent="-15240">
              <a:lnSpc>
                <a:spcPct val="101800"/>
              </a:lnSpc>
              <a:spcBef>
                <a:spcPts val="395"/>
              </a:spcBef>
            </a:pP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Lists</a:t>
            </a:r>
            <a:r>
              <a:rPr dirty="0" sz="2200" spc="-1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Not</a:t>
            </a:r>
            <a:r>
              <a:rPr dirty="0" sz="2200" spc="-114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Accurate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200" spc="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Current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185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79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ohio4truth.com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 . . . . . .</a:t>
            </a:r>
            <a:r>
              <a:rPr dirty="0" sz="2200" spc="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</a:t>
            </a:r>
            <a:r>
              <a:rPr dirty="0" sz="2200" spc="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200" spc="-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F5495"/>
                </a:solidFill>
                <a:latin typeface="Arial"/>
                <a:cs typeface="Arial"/>
              </a:rPr>
              <a:t>. . .</a:t>
            </a:r>
            <a:r>
              <a:rPr dirty="0" sz="2200" spc="200">
                <a:solidFill>
                  <a:srgbClr val="2F5495"/>
                </a:solidFill>
                <a:latin typeface="Arial"/>
                <a:cs typeface="Arial"/>
              </a:rPr>
              <a:t>   </a:t>
            </a:r>
            <a:r>
              <a:rPr dirty="0" sz="2200" spc="-25">
                <a:solidFill>
                  <a:srgbClr val="2F5495"/>
                </a:solidFill>
                <a:latin typeface="Arial"/>
                <a:cs typeface="Arial"/>
              </a:rPr>
              <a:t>103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414675"/>
            <a:ext cx="828357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2F5495"/>
                </a:solidFill>
              </a:rPr>
              <a:t>Help</a:t>
            </a:r>
            <a:r>
              <a:rPr dirty="0" sz="3600" spc="-24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America</a:t>
            </a:r>
            <a:r>
              <a:rPr dirty="0" sz="3600" spc="-125">
                <a:solidFill>
                  <a:srgbClr val="2F5495"/>
                </a:solidFill>
              </a:rPr>
              <a:t> </a:t>
            </a:r>
            <a:r>
              <a:rPr dirty="0" sz="3600" spc="-20">
                <a:solidFill>
                  <a:srgbClr val="2F5495"/>
                </a:solidFill>
              </a:rPr>
              <a:t>Vote</a:t>
            </a:r>
            <a:r>
              <a:rPr dirty="0" sz="3600" spc="-13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Verification</a:t>
            </a:r>
            <a:r>
              <a:rPr dirty="0" sz="3600" spc="-100">
                <a:solidFill>
                  <a:srgbClr val="2F5495"/>
                </a:solidFill>
              </a:rPr>
              <a:t> </a:t>
            </a:r>
            <a:r>
              <a:rPr dirty="0" sz="3600" spc="-20">
                <a:solidFill>
                  <a:srgbClr val="2F5495"/>
                </a:solidFill>
              </a:rPr>
              <a:t>(HAVV)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31245"/>
            <a:ext cx="9178290" cy="17621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08585" marR="508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1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Security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Administration</a:t>
            </a:r>
            <a:r>
              <a:rPr dirty="0" sz="2400" spc="14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1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online</a:t>
            </a:r>
            <a:r>
              <a:rPr dirty="0" sz="2400" spc="160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verification </a:t>
            </a:r>
            <a:r>
              <a:rPr dirty="0" sz="2400">
                <a:latin typeface="Arial"/>
                <a:cs typeface="Arial"/>
              </a:rPr>
              <a:t>reporting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last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3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digits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security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number</a:t>
            </a:r>
            <a:r>
              <a:rPr dirty="0" sz="2400" spc="3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3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voter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application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through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HAVV.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Ohio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HAVV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Results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January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2011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Present: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3643" y="4115188"/>
            <a:ext cx="9170035" cy="249618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814069" marR="814069">
              <a:lnSpc>
                <a:spcPts val="2990"/>
              </a:lnSpc>
              <a:spcBef>
                <a:spcPts val="315"/>
              </a:spcBef>
            </a:pPr>
            <a:r>
              <a:rPr dirty="0" sz="2600" b="1">
                <a:latin typeface="Arial"/>
                <a:cs typeface="Arial"/>
              </a:rPr>
              <a:t>30%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all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last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4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digits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social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security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number </a:t>
            </a:r>
            <a:r>
              <a:rPr dirty="0" sz="2600" b="1">
                <a:latin typeface="Arial"/>
                <a:cs typeface="Arial"/>
              </a:rPr>
              <a:t>verifications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Ohio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were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non-</a:t>
            </a:r>
            <a:r>
              <a:rPr dirty="0" sz="2600" spc="-10" b="1">
                <a:latin typeface="Arial"/>
                <a:cs typeface="Arial"/>
              </a:rPr>
              <a:t>matches.</a:t>
            </a:r>
            <a:endParaRPr sz="2600">
              <a:latin typeface="Arial"/>
              <a:cs typeface="Arial"/>
            </a:endParaRPr>
          </a:p>
          <a:p>
            <a:pPr algn="ctr" marL="12700" marR="5080" indent="-10795">
              <a:lnSpc>
                <a:spcPts val="2990"/>
              </a:lnSpc>
              <a:spcBef>
                <a:spcPts val="1375"/>
              </a:spcBef>
            </a:pP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ALMOST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ONE</a:t>
            </a:r>
            <a:r>
              <a:rPr dirty="0" sz="26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THREE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VOTER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REGISTRATION APPLICATIONS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dirty="0" sz="2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DIGITS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SOCIAL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SECURITY</a:t>
            </a:r>
            <a:r>
              <a:rPr dirty="0" sz="26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NUMBER</a:t>
            </a:r>
            <a:r>
              <a:rPr dirty="0" sz="2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dirty="0" sz="26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ENTERED</a:t>
            </a:r>
            <a:r>
              <a:rPr dirty="0" sz="26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6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VERIFIED</a:t>
            </a:r>
            <a:r>
              <a:rPr dirty="0" sz="2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OHIO</a:t>
            </a:r>
            <a:r>
              <a:rPr dirty="0" sz="26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RETURNED</a:t>
            </a:r>
            <a:r>
              <a:rPr dirty="0" sz="26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dirty="0" sz="2600" spc="-1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6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MATCH.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921507"/>
            <a:ext cx="9140951" cy="112318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20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2536"/>
            <a:ext cx="1011555" cy="4235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60"/>
              <a:t>HAVV:</a:t>
            </a:r>
            <a:endParaRPr sz="26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81488"/>
            <a:ext cx="9183370" cy="425005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36195">
              <a:lnSpc>
                <a:spcPts val="2990"/>
              </a:lnSpc>
              <a:spcBef>
                <a:spcPts val="315"/>
              </a:spcBef>
            </a:pPr>
            <a:r>
              <a:rPr dirty="0" sz="2600">
                <a:latin typeface="Arial"/>
                <a:cs typeface="Arial"/>
              </a:rPr>
              <a:t>Average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non-matches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participating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between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2011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present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32%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 marR="4272280">
              <a:lnSpc>
                <a:spcPts val="4820"/>
              </a:lnSpc>
              <a:spcBef>
                <a:spcPts val="380"/>
              </a:spcBef>
            </a:pPr>
            <a:r>
              <a:rPr dirty="0" sz="2600">
                <a:latin typeface="Arial"/>
                <a:cs typeface="Arial"/>
              </a:rPr>
              <a:t>California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had 76% non-</a:t>
            </a:r>
            <a:r>
              <a:rPr dirty="0" sz="2600" spc="-10">
                <a:latin typeface="Arial"/>
                <a:cs typeface="Arial"/>
              </a:rPr>
              <a:t>matches. </a:t>
            </a:r>
            <a:r>
              <a:rPr dirty="0" sz="2600">
                <a:latin typeface="Arial"/>
                <a:cs typeface="Arial"/>
              </a:rPr>
              <a:t>Nevada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67%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non-</a:t>
            </a:r>
            <a:r>
              <a:rPr dirty="0" sz="2600" spc="-10">
                <a:latin typeface="Arial"/>
                <a:cs typeface="Arial"/>
              </a:rPr>
              <a:t>matches.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600">
                <a:latin typeface="Arial"/>
                <a:cs typeface="Arial"/>
              </a:rPr>
              <a:t>Georgia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had</a:t>
            </a:r>
            <a:r>
              <a:rPr dirty="0" sz="2600" spc="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50%</a:t>
            </a:r>
            <a:r>
              <a:rPr dirty="0" sz="2600" spc="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non-matches.</a:t>
            </a:r>
            <a:endParaRPr sz="2600">
              <a:latin typeface="Arial"/>
              <a:cs typeface="Arial"/>
            </a:endParaRPr>
          </a:p>
          <a:p>
            <a:pPr marL="12700" marR="429895">
              <a:lnSpc>
                <a:spcPts val="2990"/>
              </a:lnSpc>
              <a:spcBef>
                <a:spcPts val="1915"/>
              </a:spcBef>
            </a:pPr>
            <a:r>
              <a:rPr dirty="0" sz="2600">
                <a:latin typeface="Arial"/>
                <a:cs typeface="Arial"/>
              </a:rPr>
              <a:t>Arizona,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Maryland,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New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York,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Oklahoma,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South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Carolina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all </a:t>
            </a:r>
            <a:r>
              <a:rPr dirty="0" sz="2600">
                <a:latin typeface="Arial"/>
                <a:cs typeface="Arial"/>
              </a:rPr>
              <a:t>had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over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40%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non-matches.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2600">
                <a:latin typeface="Arial"/>
                <a:cs typeface="Arial"/>
              </a:rPr>
              <a:t>It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appears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using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this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tool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uniformly,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during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387728"/>
            <a:ext cx="3627754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4735" algn="l"/>
                <a:tab pos="2002155" algn="l"/>
                <a:tab pos="2513330" algn="l"/>
              </a:tabLst>
            </a:pPr>
            <a:r>
              <a:rPr dirty="0" sz="2600" spc="-10">
                <a:latin typeface="Arial"/>
                <a:cs typeface="Arial"/>
              </a:rPr>
              <a:t>years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0">
                <a:latin typeface="Arial"/>
                <a:cs typeface="Arial"/>
              </a:rPr>
              <a:t>2011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5">
                <a:latin typeface="Arial"/>
                <a:cs typeface="Arial"/>
              </a:rPr>
              <a:t>to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present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5767204"/>
            <a:ext cx="3699510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6550" algn="l"/>
                <a:tab pos="2983865" algn="l"/>
              </a:tabLst>
            </a:pPr>
            <a:r>
              <a:rPr dirty="0" sz="2600" spc="-10">
                <a:latin typeface="Arial"/>
                <a:cs typeface="Arial"/>
              </a:rPr>
              <a:t>Michigan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85,000,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0">
                <a:latin typeface="Arial"/>
                <a:cs typeface="Arial"/>
              </a:rPr>
              <a:t>Ohio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81943" y="5387728"/>
            <a:ext cx="5346065" cy="8026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18110" marR="5080" indent="-106045">
              <a:lnSpc>
                <a:spcPts val="2990"/>
              </a:lnSpc>
              <a:spcBef>
                <a:spcPts val="315"/>
              </a:spcBef>
              <a:tabLst>
                <a:tab pos="1608455" algn="l"/>
                <a:tab pos="1680845" algn="l"/>
                <a:tab pos="2392680" algn="l"/>
                <a:tab pos="3037205" algn="l"/>
                <a:tab pos="3455035" algn="l"/>
                <a:tab pos="4775835" algn="l"/>
              </a:tabLst>
            </a:pPr>
            <a:r>
              <a:rPr dirty="0" sz="2600" spc="-10">
                <a:latin typeface="Arial"/>
                <a:cs typeface="Arial"/>
              </a:rPr>
              <a:t>Kentucky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5">
                <a:latin typeface="Arial"/>
                <a:cs typeface="Arial"/>
              </a:rPr>
              <a:t>had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0">
                <a:latin typeface="Arial"/>
                <a:cs typeface="Arial"/>
              </a:rPr>
              <a:t>3,000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transactions, 800,000,</a:t>
            </a:r>
            <a:r>
              <a:rPr dirty="0" sz="2600">
                <a:latin typeface="Arial"/>
                <a:cs typeface="Arial"/>
              </a:rPr>
              <a:t>		</a:t>
            </a:r>
            <a:r>
              <a:rPr dirty="0" sz="2600" spc="-10">
                <a:latin typeface="Arial"/>
                <a:cs typeface="Arial"/>
              </a:rPr>
              <a:t>Indiana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2,696,000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5">
                <a:latin typeface="Arial"/>
                <a:cs typeface="Arial"/>
              </a:rPr>
              <a:t>and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6146680"/>
            <a:ext cx="291147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Arial"/>
                <a:cs typeface="Arial"/>
              </a:rPr>
              <a:t>Missouri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2,366,000.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277909"/>
            <a:ext cx="9053830" cy="6555740"/>
          </a:xfrm>
          <a:prstGeom prst="rect">
            <a:avLst/>
          </a:prstGeom>
        </p:spPr>
        <p:txBody>
          <a:bodyPr wrap="square" lIns="0" tIns="157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2800" spc="-114" b="1">
                <a:latin typeface="Arial"/>
                <a:cs typeface="Arial"/>
              </a:rPr>
              <a:t>HAVA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SUMMARY:</a:t>
            </a:r>
            <a:endParaRPr sz="2800">
              <a:latin typeface="Arial"/>
              <a:cs typeface="Arial"/>
            </a:endParaRPr>
          </a:p>
          <a:p>
            <a:pPr algn="ctr" marL="951230" marR="821690">
              <a:lnSpc>
                <a:spcPct val="133900"/>
              </a:lnSpc>
            </a:pP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passage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spc="-114" b="1">
                <a:latin typeface="Arial"/>
                <a:cs typeface="Arial"/>
              </a:rPr>
              <a:t>HAVA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 the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year</a:t>
            </a:r>
            <a:r>
              <a:rPr dirty="0" sz="2800" spc="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2002, </a:t>
            </a:r>
            <a:r>
              <a:rPr dirty="0" sz="2800" b="1">
                <a:latin typeface="Arial"/>
                <a:cs typeface="Arial"/>
              </a:rPr>
              <a:t>federal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law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35" b="1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 algn="ctr" marL="655320" marR="519430">
              <a:lnSpc>
                <a:spcPct val="109600"/>
              </a:lnSpc>
              <a:spcBef>
                <a:spcPts val="840"/>
              </a:spcBef>
            </a:pPr>
            <a:r>
              <a:rPr dirty="0" sz="2800" b="1">
                <a:latin typeface="Arial"/>
                <a:cs typeface="Arial"/>
              </a:rPr>
              <a:t>continues</a:t>
            </a:r>
            <a:r>
              <a:rPr dirty="0" sz="2800" spc="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 use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‘honor’</a:t>
            </a:r>
            <a:r>
              <a:rPr dirty="0" sz="2800" spc="-1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system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instead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b="1">
                <a:latin typeface="Arial"/>
                <a:cs typeface="Arial"/>
              </a:rPr>
              <a:t>verification of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citizenship</a:t>
            </a:r>
            <a:r>
              <a:rPr dirty="0" sz="2800" spc="3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when</a:t>
            </a:r>
            <a:endParaRPr sz="2800">
              <a:latin typeface="Arial"/>
              <a:cs typeface="Arial"/>
            </a:endParaRPr>
          </a:p>
          <a:p>
            <a:pPr algn="ctr" marL="219710">
              <a:lnSpc>
                <a:spcPct val="100000"/>
              </a:lnSpc>
              <a:spcBef>
                <a:spcPts val="1140"/>
              </a:spcBef>
            </a:pPr>
            <a:r>
              <a:rPr dirty="0" sz="2800" b="1">
                <a:latin typeface="Arial"/>
                <a:cs typeface="Arial"/>
              </a:rPr>
              <a:t>registering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vote.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Arial"/>
              <a:cs typeface="Arial"/>
            </a:endParaRPr>
          </a:p>
          <a:p>
            <a:pPr algn="ctr" marL="135890" marR="5080">
              <a:lnSpc>
                <a:spcPct val="143600"/>
              </a:lnSpc>
              <a:spcBef>
                <a:spcPts val="5"/>
              </a:spcBef>
            </a:pPr>
            <a:r>
              <a:rPr dirty="0" sz="2800" b="1">
                <a:latin typeface="Arial"/>
                <a:cs typeface="Arial"/>
              </a:rPr>
              <a:t>No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federal law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has</a:t>
            </a:r>
            <a:r>
              <a:rPr dirty="0" sz="2800" spc="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been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enacted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 the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over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20 </a:t>
            </a:r>
            <a:r>
              <a:rPr dirty="0" sz="2800" b="1">
                <a:latin typeface="Arial"/>
                <a:cs typeface="Arial"/>
              </a:rPr>
              <a:t>years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correct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this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flaw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election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systems.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algn="ctr" marL="1618615" marR="1488440">
              <a:lnSpc>
                <a:spcPct val="119600"/>
              </a:lnSpc>
            </a:pP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8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many</a:t>
            </a:r>
            <a:r>
              <a:rPr dirty="0" sz="28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illegal</a:t>
            </a:r>
            <a:r>
              <a:rPr dirty="0" sz="28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aliens</a:t>
            </a:r>
            <a:r>
              <a:rPr dirty="0" sz="28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have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 crossed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into our</a:t>
            </a:r>
            <a:r>
              <a:rPr dirty="0" sz="2800" spc="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US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borders</a:t>
            </a:r>
            <a:r>
              <a:rPr dirty="0" sz="28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since</a:t>
            </a:r>
            <a:r>
              <a:rPr dirty="0" sz="28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2002?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280642"/>
            <a:ext cx="9182100" cy="6109335"/>
          </a:xfrm>
          <a:prstGeom prst="rect">
            <a:avLst/>
          </a:prstGeom>
        </p:spPr>
        <p:txBody>
          <a:bodyPr wrap="square" lIns="0" tIns="155575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1225"/>
              </a:spcBef>
            </a:pPr>
            <a:r>
              <a:rPr dirty="0" sz="2600" b="1">
                <a:latin typeface="Arial"/>
                <a:cs typeface="Arial"/>
              </a:rPr>
              <a:t>OFFICIAL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CENTRALIZED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REGISTRATION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LIST</a:t>
            </a:r>
            <a:endParaRPr sz="2600">
              <a:latin typeface="Arial"/>
              <a:cs typeface="Arial"/>
            </a:endParaRPr>
          </a:p>
          <a:p>
            <a:pPr algn="just" marL="12700" marR="7620">
              <a:lnSpc>
                <a:spcPct val="110100"/>
              </a:lnSpc>
              <a:spcBef>
                <a:spcPts val="815"/>
              </a:spcBef>
            </a:pP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3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4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considered</a:t>
            </a:r>
            <a:r>
              <a:rPr dirty="0" sz="2600" spc="4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4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have</a:t>
            </a:r>
            <a:r>
              <a:rPr dirty="0" sz="2600" spc="3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4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‘bottom</a:t>
            </a:r>
            <a:r>
              <a:rPr dirty="0" sz="2600" spc="3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up’</a:t>
            </a:r>
            <a:r>
              <a:rPr dirty="0" sz="2600" spc="3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</a:t>
            </a:r>
            <a:r>
              <a:rPr dirty="0" sz="2600" spc="4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</a:t>
            </a:r>
            <a:r>
              <a:rPr dirty="0" sz="2600" spc="40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which</a:t>
            </a:r>
            <a:r>
              <a:rPr dirty="0" sz="2600" spc="27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26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88</a:t>
            </a:r>
            <a:r>
              <a:rPr dirty="0" sz="2600" spc="28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counties</a:t>
            </a:r>
            <a:r>
              <a:rPr dirty="0" sz="2600" spc="27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have</a:t>
            </a:r>
            <a:r>
              <a:rPr dirty="0" sz="2600" spc="27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their</a:t>
            </a:r>
            <a:r>
              <a:rPr dirty="0" sz="2600" spc="26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own</a:t>
            </a:r>
            <a:r>
              <a:rPr dirty="0" sz="2600" spc="27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265">
                <a:latin typeface="Arial"/>
                <a:cs typeface="Arial"/>
              </a:rPr>
              <a:t>  </a:t>
            </a:r>
            <a:r>
              <a:rPr dirty="0" sz="2600" spc="-10">
                <a:latin typeface="Arial"/>
                <a:cs typeface="Arial"/>
              </a:rPr>
              <a:t>registration </a:t>
            </a:r>
            <a:r>
              <a:rPr dirty="0" sz="2600">
                <a:latin typeface="Arial"/>
                <a:cs typeface="Arial"/>
              </a:rPr>
              <a:t>databases,</a:t>
            </a:r>
            <a:r>
              <a:rPr dirty="0" sz="2600" spc="3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3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3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3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passage</a:t>
            </a:r>
            <a:r>
              <a:rPr dirty="0" sz="2600" spc="3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3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HAVA,</a:t>
            </a:r>
            <a:r>
              <a:rPr dirty="0" sz="2600" spc="3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3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Secretary</a:t>
            </a:r>
            <a:r>
              <a:rPr dirty="0" sz="2600" spc="34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of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holds</a:t>
            </a:r>
            <a:r>
              <a:rPr dirty="0" sz="2600" spc="2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260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official</a:t>
            </a:r>
            <a:r>
              <a:rPr dirty="0" sz="2600">
                <a:latin typeface="Arial"/>
                <a:cs typeface="Arial"/>
              </a:rPr>
              <a:t>,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centralized</a:t>
            </a:r>
            <a:r>
              <a:rPr dirty="0" sz="2600" spc="2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2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2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list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that </a:t>
            </a:r>
            <a:r>
              <a:rPr dirty="0" sz="2600">
                <a:latin typeface="Arial"/>
                <a:cs typeface="Arial"/>
              </a:rPr>
              <a:t>includes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counties.</a:t>
            </a:r>
            <a:endParaRPr sz="2600">
              <a:latin typeface="Arial"/>
              <a:cs typeface="Arial"/>
            </a:endParaRPr>
          </a:p>
          <a:p>
            <a:pPr algn="just" marL="12700" marR="6985">
              <a:lnSpc>
                <a:spcPct val="110100"/>
              </a:lnSpc>
              <a:spcBef>
                <a:spcPts val="810"/>
              </a:spcBef>
            </a:pP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successfully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operate</a:t>
            </a:r>
            <a:r>
              <a:rPr dirty="0" sz="2600" spc="2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‘bottom</a:t>
            </a:r>
            <a:r>
              <a:rPr dirty="0" sz="2600" spc="2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up’</a:t>
            </a:r>
            <a:r>
              <a:rPr dirty="0" sz="2600" spc="1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</a:t>
            </a:r>
            <a:r>
              <a:rPr dirty="0" sz="2600" spc="2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system,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board</a:t>
            </a:r>
            <a:r>
              <a:rPr dirty="0" sz="2600" spc="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elections</a:t>
            </a:r>
            <a:r>
              <a:rPr dirty="0" sz="2600" spc="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need</a:t>
            </a:r>
            <a:r>
              <a:rPr dirty="0" sz="2600" spc="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only</a:t>
            </a:r>
            <a:r>
              <a:rPr dirty="0" sz="2600" spc="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source</a:t>
            </a:r>
            <a:r>
              <a:rPr dirty="0" sz="2600" spc="9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updating </a:t>
            </a:r>
            <a:r>
              <a:rPr dirty="0" sz="2600">
                <a:latin typeface="Arial"/>
                <a:cs typeface="Arial"/>
              </a:rPr>
              <a:t>their</a:t>
            </a:r>
            <a:r>
              <a:rPr dirty="0" sz="2600" spc="6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6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6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6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database.</a:t>
            </a:r>
            <a:r>
              <a:rPr dirty="0" sz="2600" spc="6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Only</a:t>
            </a:r>
            <a:r>
              <a:rPr dirty="0" sz="2600" spc="6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then</a:t>
            </a:r>
            <a:r>
              <a:rPr dirty="0" sz="2600" spc="6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can</a:t>
            </a:r>
            <a:r>
              <a:rPr dirty="0" sz="2600" spc="64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responsible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accountable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all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-10">
                <a:latin typeface="Arial"/>
                <a:cs typeface="Arial"/>
              </a:rPr>
              <a:t> data.</a:t>
            </a:r>
            <a:endParaRPr sz="260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  <a:spcBef>
                <a:spcPts val="815"/>
              </a:spcBef>
            </a:pPr>
            <a:r>
              <a:rPr dirty="0" sz="2600">
                <a:latin typeface="Arial"/>
                <a:cs typeface="Arial"/>
              </a:rPr>
              <a:t>Otherwise,</a:t>
            </a:r>
            <a:r>
              <a:rPr dirty="0" sz="2600" spc="20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21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statewide</a:t>
            </a:r>
            <a:r>
              <a:rPr dirty="0" sz="2600" spc="21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20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20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database</a:t>
            </a:r>
            <a:r>
              <a:rPr dirty="0" sz="2600" spc="210">
                <a:latin typeface="Arial"/>
                <a:cs typeface="Arial"/>
              </a:rPr>
              <a:t> 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6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6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6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databases</a:t>
            </a:r>
            <a:r>
              <a:rPr dirty="0" sz="2600" spc="6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will</a:t>
            </a:r>
            <a:r>
              <a:rPr dirty="0" sz="2600" spc="6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likely</a:t>
            </a:r>
            <a:r>
              <a:rPr dirty="0" sz="2600" spc="6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have</a:t>
            </a:r>
            <a:r>
              <a:rPr dirty="0" sz="2600" spc="6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integrity </a:t>
            </a:r>
            <a:r>
              <a:rPr dirty="0" sz="2600">
                <a:latin typeface="Arial"/>
                <a:cs typeface="Arial"/>
              </a:rPr>
              <a:t>issues,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currently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situation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10">
                <a:latin typeface="Arial"/>
                <a:cs typeface="Arial"/>
              </a:rPr>
              <a:t> Ohio.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10970" marR="5080" indent="-1146175">
              <a:lnSpc>
                <a:spcPct val="110300"/>
              </a:lnSpc>
              <a:spcBef>
                <a:spcPts val="95"/>
              </a:spcBef>
            </a:pPr>
            <a:r>
              <a:rPr dirty="0" sz="3600">
                <a:solidFill>
                  <a:srgbClr val="2F5495"/>
                </a:solidFill>
              </a:rPr>
              <a:t>Harmonization</a:t>
            </a:r>
            <a:r>
              <a:rPr dirty="0" sz="3600" spc="-4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of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Statewide and </a:t>
            </a:r>
            <a:r>
              <a:rPr dirty="0" sz="3600" spc="-10">
                <a:solidFill>
                  <a:srgbClr val="2F5495"/>
                </a:solidFill>
              </a:rPr>
              <a:t>County Voter</a:t>
            </a:r>
            <a:r>
              <a:rPr dirty="0" sz="3600" spc="-12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Registration</a:t>
            </a:r>
            <a:r>
              <a:rPr dirty="0" sz="3600" spc="-114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Databases</a:t>
            </a:r>
            <a:endParaRPr sz="36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698867"/>
            <a:ext cx="8898255" cy="2950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260">
              <a:lnSpc>
                <a:spcPct val="1103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Revised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Code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specifies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computer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that </a:t>
            </a:r>
            <a:r>
              <a:rPr dirty="0" sz="2400">
                <a:latin typeface="Arial"/>
                <a:cs typeface="Arial"/>
              </a:rPr>
              <a:t>‘harmonizes”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contained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statewide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database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maintained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by </a:t>
            </a:r>
            <a:r>
              <a:rPr dirty="0" sz="2400">
                <a:latin typeface="Arial"/>
                <a:cs typeface="Arial"/>
              </a:rPr>
              <a:t>each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board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automatically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daily.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80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Would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one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correct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think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statewide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board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-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databases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400" spc="-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harmonized</a:t>
            </a:r>
            <a:r>
              <a:rPr dirty="0" sz="2400" spc="-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daily,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they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would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match on a daily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basis?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4984110"/>
            <a:ext cx="9104630" cy="1538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95"/>
              </a:lnSpc>
              <a:spcBef>
                <a:spcPts val="10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3503.15(C)(2),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requires: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600" spc="-1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network connection</a:t>
            </a:r>
            <a:r>
              <a:rPr dirty="0" sz="1600" spc="4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between all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BOE offices and the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SOS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660"/>
              </a:lnSpc>
              <a:spcBef>
                <a:spcPts val="14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600" spc="-10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computer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program “that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harmonizes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records contained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database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with records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maintained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board of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endParaRPr sz="1600">
              <a:latin typeface="Arial"/>
              <a:cs typeface="Arial"/>
            </a:endParaRPr>
          </a:p>
          <a:p>
            <a:pPr marL="12700" marR="340995">
              <a:lnSpc>
                <a:spcPts val="1639"/>
              </a:lnSpc>
              <a:spcBef>
                <a:spcPts val="55"/>
              </a:spcBef>
            </a:pP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baseline="1736" sz="2400" spc="7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3503.15(D)(2),</a:t>
            </a:r>
            <a:r>
              <a:rPr dirty="0" baseline="1736" sz="2400" spc="-7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requires</a:t>
            </a:r>
            <a:r>
              <a:rPr dirty="0" baseline="1736" sz="24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new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information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incorporated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into</a:t>
            </a:r>
            <a:r>
              <a:rPr dirty="0" baseline="1736" sz="2400" spc="-7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baseline="1736" sz="2400" spc="-7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statewide</a:t>
            </a:r>
            <a:r>
              <a:rPr dirty="0" baseline="1736" sz="2400" spc="22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702FA0"/>
                </a:solidFill>
                <a:latin typeface="Arial"/>
                <a:cs typeface="Arial"/>
              </a:rPr>
              <a:t>database</a:t>
            </a:r>
            <a:r>
              <a:rPr dirty="0" baseline="1736" sz="2400" spc="-7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baseline="1736" sz="2400" spc="-30">
                <a:solidFill>
                  <a:srgbClr val="702FA0"/>
                </a:solidFill>
                <a:latin typeface="Arial"/>
                <a:cs typeface="Arial"/>
              </a:rPr>
              <a:t>“not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less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than once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 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day.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changes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are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automatically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synchronized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with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SWVRDB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200" y="422536"/>
            <a:ext cx="8645525" cy="80264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68095" marR="5080" indent="-1256030">
              <a:lnSpc>
                <a:spcPts val="2990"/>
              </a:lnSpc>
              <a:spcBef>
                <a:spcPts val="315"/>
              </a:spcBef>
            </a:pPr>
            <a:r>
              <a:rPr dirty="0" sz="2600" spc="-60"/>
              <a:t>STATE</a:t>
            </a:r>
            <a:r>
              <a:rPr dirty="0" sz="2600" spc="-50"/>
              <a:t> </a:t>
            </a:r>
            <a:r>
              <a:rPr dirty="0" sz="2600"/>
              <a:t>&amp;</a:t>
            </a:r>
            <a:r>
              <a:rPr dirty="0" sz="2600" spc="-60"/>
              <a:t> </a:t>
            </a:r>
            <a:r>
              <a:rPr dirty="0" sz="2600" spc="-30"/>
              <a:t>CUYAHOGA</a:t>
            </a:r>
            <a:r>
              <a:rPr dirty="0" sz="2600" spc="-140"/>
              <a:t> </a:t>
            </a:r>
            <a:r>
              <a:rPr dirty="0" sz="2600"/>
              <a:t>COUNTY</a:t>
            </a:r>
            <a:r>
              <a:rPr dirty="0" sz="2600" spc="-100"/>
              <a:t> </a:t>
            </a:r>
            <a:r>
              <a:rPr dirty="0" sz="2600"/>
              <a:t>VOTER</a:t>
            </a:r>
            <a:r>
              <a:rPr dirty="0" sz="2600" spc="-35"/>
              <a:t> </a:t>
            </a:r>
            <a:r>
              <a:rPr dirty="0" sz="2600" spc="-10"/>
              <a:t>REGISTRATION </a:t>
            </a:r>
            <a:r>
              <a:rPr dirty="0" sz="2600" spc="-35"/>
              <a:t>DATABASE</a:t>
            </a:r>
            <a:r>
              <a:rPr dirty="0" sz="2600" spc="-40"/>
              <a:t> </a:t>
            </a:r>
            <a:r>
              <a:rPr dirty="0" sz="2600" spc="-25"/>
              <a:t>MISMATCH</a:t>
            </a:r>
            <a:r>
              <a:rPr dirty="0" sz="2600" spc="-155"/>
              <a:t> </a:t>
            </a:r>
            <a:r>
              <a:rPr dirty="0" sz="2600"/>
              <a:t>AS</a:t>
            </a:r>
            <a:r>
              <a:rPr dirty="0" sz="2600" spc="-35"/>
              <a:t> </a:t>
            </a:r>
            <a:r>
              <a:rPr dirty="0" sz="2600"/>
              <a:t>OF</a:t>
            </a:r>
            <a:r>
              <a:rPr dirty="0" sz="2600" spc="-35"/>
              <a:t> </a:t>
            </a:r>
            <a:r>
              <a:rPr dirty="0" sz="2600" spc="-10"/>
              <a:t>3/6/2023</a:t>
            </a:r>
            <a:endParaRPr sz="2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84585"/>
            <a:ext cx="9050020" cy="55587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69850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Daily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harmonization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statewide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10">
                <a:latin typeface="Arial"/>
                <a:cs typeface="Arial"/>
              </a:rPr>
              <a:t> registration </a:t>
            </a:r>
            <a:r>
              <a:rPr dirty="0" sz="2400">
                <a:latin typeface="Arial"/>
                <a:cs typeface="Arial"/>
              </a:rPr>
              <a:t>databases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appear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working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effectively:</a:t>
            </a:r>
            <a:endParaRPr sz="2400">
              <a:latin typeface="Arial"/>
              <a:cs typeface="Arial"/>
            </a:endParaRPr>
          </a:p>
          <a:p>
            <a:pPr marL="945515" marR="5080" indent="-848994">
              <a:lnSpc>
                <a:spcPts val="2760"/>
              </a:lnSpc>
              <a:spcBef>
                <a:spcPts val="80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1,958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4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Cuyahoga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voter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</a:t>
            </a:r>
            <a:r>
              <a:rPr dirty="0" sz="24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database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(VRD)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found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4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statewide</a:t>
            </a:r>
            <a:r>
              <a:rPr dirty="0" sz="24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voter</a:t>
            </a:r>
            <a:r>
              <a:rPr dirty="0" sz="24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database</a:t>
            </a:r>
            <a:r>
              <a:rPr dirty="0" sz="24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(SWVRD)</a:t>
            </a:r>
            <a:endParaRPr sz="24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204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1,203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4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SWVRD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not</a:t>
            </a:r>
            <a:r>
              <a:rPr dirty="0" sz="24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found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Cuyahoga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212121"/>
                </a:solidFill>
                <a:latin typeface="Arial"/>
                <a:cs typeface="Arial"/>
              </a:rPr>
              <a:t>VRD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13,261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voter</a:t>
            </a:r>
            <a:r>
              <a:rPr dirty="0" sz="24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history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11/3/2020</a:t>
            </a:r>
            <a:endParaRPr sz="2400">
              <a:latin typeface="Arial"/>
              <a:cs typeface="Arial"/>
            </a:endParaRPr>
          </a:p>
          <a:p>
            <a:pPr marL="1097280">
              <a:lnSpc>
                <a:spcPct val="100000"/>
              </a:lnSpc>
              <a:spcBef>
                <a:spcPts val="28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465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voter</a:t>
            </a:r>
            <a:r>
              <a:rPr dirty="0" sz="24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history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for</a:t>
            </a:r>
            <a:r>
              <a:rPr dirty="0" sz="2400" spc="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11/8/2022</a:t>
            </a:r>
            <a:endParaRPr sz="2400">
              <a:latin typeface="Arial"/>
              <a:cs typeface="Arial"/>
            </a:endParaRPr>
          </a:p>
          <a:p>
            <a:pPr marL="182245" marR="1989455">
              <a:lnSpc>
                <a:spcPct val="109600"/>
              </a:lnSpc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4,510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dates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2,600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voter</a:t>
            </a:r>
            <a:r>
              <a:rPr dirty="0" sz="24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status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1,943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street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addresses</a:t>
            </a:r>
            <a:endParaRPr sz="2400">
              <a:latin typeface="Arial"/>
              <a:cs typeface="Arial"/>
            </a:endParaRPr>
          </a:p>
          <a:p>
            <a:pPr marL="437515">
              <a:lnSpc>
                <a:spcPct val="100000"/>
              </a:lnSpc>
              <a:spcBef>
                <a:spcPts val="29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246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last</a:t>
            </a:r>
            <a:r>
              <a:rPr dirty="0" sz="24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names</a:t>
            </a:r>
            <a:endParaRPr sz="2400">
              <a:latin typeface="Arial"/>
              <a:cs typeface="Arial"/>
            </a:endParaRPr>
          </a:p>
          <a:p>
            <a:pPr marL="606425">
              <a:lnSpc>
                <a:spcPct val="100000"/>
              </a:lnSpc>
              <a:spcBef>
                <a:spcPts val="27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45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 have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 first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names</a:t>
            </a:r>
            <a:endParaRPr sz="240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27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443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</a:t>
            </a:r>
            <a:r>
              <a:rPr dirty="0" sz="2400" spc="-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different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middle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names</a:t>
            </a:r>
            <a:endParaRPr sz="2400">
              <a:latin typeface="Arial"/>
              <a:cs typeface="Arial"/>
            </a:endParaRPr>
          </a:p>
          <a:p>
            <a:pPr marL="692150">
              <a:lnSpc>
                <a:spcPct val="100000"/>
              </a:lnSpc>
              <a:spcBef>
                <a:spcPts val="29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44</a:t>
            </a: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registrations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have different</a:t>
            </a:r>
            <a:r>
              <a:rPr dirty="0" sz="24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12121"/>
                </a:solidFill>
                <a:latin typeface="Arial"/>
                <a:cs typeface="Arial"/>
              </a:rPr>
              <a:t>birth</a:t>
            </a:r>
            <a:r>
              <a:rPr dirty="0" sz="24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dates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72995" marR="5080" indent="-2321560">
              <a:lnSpc>
                <a:spcPct val="110400"/>
              </a:lnSpc>
              <a:spcBef>
                <a:spcPts val="95"/>
              </a:spcBef>
            </a:pPr>
            <a:r>
              <a:rPr dirty="0" sz="2600">
                <a:solidFill>
                  <a:srgbClr val="212121"/>
                </a:solidFill>
              </a:rPr>
              <a:t>NAME</a:t>
            </a:r>
            <a:r>
              <a:rPr dirty="0" sz="2600" spc="-10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CHANGES</a:t>
            </a:r>
            <a:r>
              <a:rPr dirty="0" sz="2600" spc="-2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OVER</a:t>
            </a:r>
            <a:r>
              <a:rPr dirty="0" sz="2600" spc="-2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TIME</a:t>
            </a:r>
            <a:r>
              <a:rPr dirty="0" sz="2600" spc="-30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IN</a:t>
            </a:r>
            <a:r>
              <a:rPr dirty="0" sz="2600" spc="-2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THE</a:t>
            </a:r>
            <a:r>
              <a:rPr dirty="0" sz="2600" spc="-2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STATEWIDE</a:t>
            </a:r>
            <a:r>
              <a:rPr dirty="0" sz="2600" spc="-25">
                <a:solidFill>
                  <a:srgbClr val="212121"/>
                </a:solidFill>
              </a:rPr>
              <a:t> </a:t>
            </a:r>
            <a:r>
              <a:rPr dirty="0" sz="2600" spc="-10">
                <a:solidFill>
                  <a:srgbClr val="212121"/>
                </a:solidFill>
              </a:rPr>
              <a:t>VOTER </a:t>
            </a:r>
            <a:r>
              <a:rPr dirty="0" sz="2600">
                <a:solidFill>
                  <a:srgbClr val="212121"/>
                </a:solidFill>
              </a:rPr>
              <a:t>REGISTRATION</a:t>
            </a:r>
            <a:r>
              <a:rPr dirty="0" sz="2600" spc="-35">
                <a:solidFill>
                  <a:srgbClr val="212121"/>
                </a:solidFill>
              </a:rPr>
              <a:t> </a:t>
            </a:r>
            <a:r>
              <a:rPr dirty="0" sz="2600" spc="-10">
                <a:solidFill>
                  <a:srgbClr val="212121"/>
                </a:solidFill>
              </a:rPr>
              <a:t>DATABASE</a:t>
            </a:r>
            <a:endParaRPr sz="2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36420"/>
            <a:ext cx="9144000" cy="445007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972" y="384274"/>
            <a:ext cx="7722234" cy="9004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1120">
              <a:lnSpc>
                <a:spcPct val="110400"/>
              </a:lnSpc>
              <a:spcBef>
                <a:spcPts val="95"/>
              </a:spcBef>
            </a:pPr>
            <a:r>
              <a:rPr dirty="0" sz="2600">
                <a:solidFill>
                  <a:srgbClr val="212121"/>
                </a:solidFill>
              </a:rPr>
              <a:t>DATE</a:t>
            </a:r>
            <a:r>
              <a:rPr dirty="0" sz="2600" spc="-2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OF</a:t>
            </a:r>
            <a:r>
              <a:rPr dirty="0" sz="2600" spc="-1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BIRTH</a:t>
            </a:r>
            <a:r>
              <a:rPr dirty="0" sz="2600" spc="-30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CHANGES</a:t>
            </a:r>
            <a:r>
              <a:rPr dirty="0" sz="2600" spc="-1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OVER</a:t>
            </a:r>
            <a:r>
              <a:rPr dirty="0" sz="2600" spc="-10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TIME</a:t>
            </a:r>
            <a:r>
              <a:rPr dirty="0" sz="2600" spc="-1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ON</a:t>
            </a:r>
            <a:r>
              <a:rPr dirty="0" sz="2600" spc="-30">
                <a:solidFill>
                  <a:srgbClr val="212121"/>
                </a:solidFill>
              </a:rPr>
              <a:t> </a:t>
            </a:r>
            <a:r>
              <a:rPr dirty="0" sz="2600" spc="-25">
                <a:solidFill>
                  <a:srgbClr val="212121"/>
                </a:solidFill>
              </a:rPr>
              <a:t>THE </a:t>
            </a:r>
            <a:r>
              <a:rPr dirty="0" sz="2600">
                <a:solidFill>
                  <a:srgbClr val="212121"/>
                </a:solidFill>
              </a:rPr>
              <a:t>STATEWIDE</a:t>
            </a:r>
            <a:r>
              <a:rPr dirty="0" sz="2600" spc="-55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VOTER</a:t>
            </a:r>
            <a:r>
              <a:rPr dirty="0" sz="2600" spc="-40">
                <a:solidFill>
                  <a:srgbClr val="212121"/>
                </a:solidFill>
              </a:rPr>
              <a:t> </a:t>
            </a:r>
            <a:r>
              <a:rPr dirty="0" sz="2600">
                <a:solidFill>
                  <a:srgbClr val="212121"/>
                </a:solidFill>
              </a:rPr>
              <a:t>REGISTRATION</a:t>
            </a:r>
            <a:r>
              <a:rPr dirty="0" sz="2600" spc="-55">
                <a:solidFill>
                  <a:srgbClr val="212121"/>
                </a:solidFill>
              </a:rPr>
              <a:t> </a:t>
            </a:r>
            <a:r>
              <a:rPr dirty="0" sz="2600" spc="-10">
                <a:solidFill>
                  <a:srgbClr val="212121"/>
                </a:solidFill>
              </a:rPr>
              <a:t>DATABASE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600588"/>
            <a:ext cx="5317490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6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date</a:t>
            </a:r>
            <a:r>
              <a:rPr dirty="0" sz="26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birth 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change?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374392"/>
            <a:ext cx="9144000" cy="447751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255" y="388962"/>
            <a:ext cx="616712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WHEN</a:t>
            </a:r>
            <a:r>
              <a:rPr dirty="0" sz="2800" spc="-20"/>
              <a:t> </a:t>
            </a:r>
            <a:r>
              <a:rPr dirty="0" sz="2800"/>
              <a:t>IS</a:t>
            </a:r>
            <a:r>
              <a:rPr dirty="0" sz="2800" spc="-85"/>
              <a:t> </a:t>
            </a:r>
            <a:r>
              <a:rPr dirty="0" sz="2800"/>
              <a:t>AN</a:t>
            </a:r>
            <a:r>
              <a:rPr dirty="0" sz="2800" spc="-85"/>
              <a:t> </a:t>
            </a:r>
            <a:r>
              <a:rPr dirty="0" sz="2800"/>
              <a:t>AUDIT</a:t>
            </a:r>
            <a:r>
              <a:rPr dirty="0" sz="2800" spc="-5"/>
              <a:t> </a:t>
            </a:r>
            <a:r>
              <a:rPr dirty="0" sz="2800"/>
              <a:t>NOT</a:t>
            </a:r>
            <a:r>
              <a:rPr dirty="0" sz="2800" spc="-85"/>
              <a:t> </a:t>
            </a:r>
            <a:r>
              <a:rPr dirty="0" sz="2800"/>
              <a:t>AN</a:t>
            </a:r>
            <a:r>
              <a:rPr dirty="0" sz="2800" spc="-114"/>
              <a:t> </a:t>
            </a:r>
            <a:r>
              <a:rPr dirty="0" sz="2800" spc="-10"/>
              <a:t>AUDIT?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895026"/>
            <a:ext cx="9063990" cy="571309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553210" marR="756920" indent="-148336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ANSWER:</a:t>
            </a:r>
            <a:r>
              <a:rPr dirty="0" sz="24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When</a:t>
            </a:r>
            <a:r>
              <a:rPr dirty="0" sz="24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performing</a:t>
            </a:r>
            <a:r>
              <a:rPr dirty="0" sz="24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4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audit</a:t>
            </a:r>
            <a:r>
              <a:rPr dirty="0" sz="24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-10">
                <a:solidFill>
                  <a:srgbClr val="2F5495"/>
                </a:solidFill>
                <a:latin typeface="Arial"/>
                <a:cs typeface="Arial"/>
              </a:rPr>
              <a:t> registration databases.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530"/>
              </a:lnSpc>
              <a:spcBef>
                <a:spcPts val="1190"/>
              </a:spcBef>
            </a:pPr>
            <a:r>
              <a:rPr dirty="0" sz="2200">
                <a:latin typeface="Arial"/>
                <a:cs typeface="Arial"/>
              </a:rPr>
              <a:t>Ohio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law requires the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Secretary of State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 “establish a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process </a:t>
            </a:r>
            <a:r>
              <a:rPr dirty="0" sz="2200" spc="-25">
                <a:latin typeface="Arial"/>
                <a:cs typeface="Arial"/>
              </a:rPr>
              <a:t>for </a:t>
            </a:r>
            <a:r>
              <a:rPr dirty="0" sz="2200">
                <a:latin typeface="Arial"/>
                <a:cs typeface="Arial"/>
              </a:rPr>
              <a:t>annually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auditing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information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contained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statewide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registration database.”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05"/>
              </a:lnSpc>
            </a:pP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directive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was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published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perform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annual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audit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which</a:t>
            </a:r>
            <a:r>
              <a:rPr dirty="0" sz="2200" spc="-10">
                <a:latin typeface="Arial"/>
                <a:cs typeface="Arial"/>
              </a:rPr>
              <a:t> states,</a:t>
            </a:r>
            <a:endParaRPr sz="2200">
              <a:latin typeface="Arial"/>
              <a:cs typeface="Arial"/>
            </a:endParaRPr>
          </a:p>
          <a:p>
            <a:pPr marL="12700" marR="38100">
              <a:lnSpc>
                <a:spcPct val="95800"/>
              </a:lnSpc>
              <a:spcBef>
                <a:spcPts val="60"/>
              </a:spcBef>
            </a:pPr>
            <a:r>
              <a:rPr dirty="0" sz="2200">
                <a:latin typeface="Arial"/>
                <a:cs typeface="Arial"/>
              </a:rPr>
              <a:t>“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Attempt to</a:t>
            </a:r>
            <a:r>
              <a:rPr dirty="0" sz="22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match</a:t>
            </a:r>
            <a:r>
              <a:rPr dirty="0" sz="22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all information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or</a:t>
            </a:r>
            <a:r>
              <a:rPr dirty="0" sz="22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data in</a:t>
            </a:r>
            <a:r>
              <a:rPr dirty="0" sz="22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county voter</a:t>
            </a:r>
            <a:r>
              <a:rPr dirty="0" sz="22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records in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702FA0"/>
                </a:solidFill>
                <a:latin typeface="Arial"/>
                <a:cs typeface="Arial"/>
              </a:rPr>
              <a:t>all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precincts with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information or</a:t>
            </a:r>
            <a:r>
              <a:rPr dirty="0" sz="22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data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22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same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records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contained in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statewide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22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registration database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using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state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22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identification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numbers.</a:t>
            </a:r>
            <a:r>
              <a:rPr dirty="0" sz="22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statewide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22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system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702FA0"/>
                </a:solidFill>
                <a:latin typeface="Arial"/>
                <a:cs typeface="Arial"/>
              </a:rPr>
              <a:t>will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generate an</a:t>
            </a:r>
            <a:r>
              <a:rPr dirty="0" sz="2200" spc="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email notification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 boards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indicating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702FA0"/>
                </a:solidFill>
                <a:latin typeface="Arial"/>
                <a:cs typeface="Arial"/>
              </a:rPr>
              <a:t>any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audit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discrepancies.</a:t>
            </a:r>
            <a:r>
              <a:rPr dirty="0" sz="22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notification will be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sent following 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completion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of the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audit.”</a:t>
            </a:r>
            <a:endParaRPr sz="2200">
              <a:latin typeface="Arial"/>
              <a:cs typeface="Arial"/>
            </a:endParaRPr>
          </a:p>
          <a:p>
            <a:pPr algn="just" marL="12700" marR="441959">
              <a:lnSpc>
                <a:spcPct val="95800"/>
              </a:lnSpc>
            </a:pPr>
            <a:r>
              <a:rPr dirty="0" sz="2200">
                <a:latin typeface="Arial"/>
                <a:cs typeface="Arial"/>
              </a:rPr>
              <a:t>There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are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no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provisions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verifying the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voter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registration records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are </a:t>
            </a:r>
            <a:r>
              <a:rPr dirty="0" sz="2200">
                <a:latin typeface="Arial"/>
                <a:cs typeface="Arial"/>
              </a:rPr>
              <a:t>valid.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Invalid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county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voter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registration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information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passes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audit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as </a:t>
            </a:r>
            <a:r>
              <a:rPr dirty="0" sz="2200">
                <a:latin typeface="Arial"/>
                <a:cs typeface="Arial"/>
              </a:rPr>
              <a:t>long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as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statewide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voter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registration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information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contains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same </a:t>
            </a:r>
            <a:r>
              <a:rPr dirty="0" sz="2200">
                <a:latin typeface="Arial"/>
                <a:cs typeface="Arial"/>
              </a:rPr>
              <a:t>invalid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information.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992" y="414675"/>
            <a:ext cx="5877560" cy="1101090"/>
          </a:xfrm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2700" marR="5080" indent="356235">
              <a:lnSpc>
                <a:spcPts val="4140"/>
              </a:lnSpc>
              <a:spcBef>
                <a:spcPts val="385"/>
              </a:spcBef>
            </a:pPr>
            <a:r>
              <a:rPr dirty="0" sz="3600">
                <a:solidFill>
                  <a:srgbClr val="2F5495"/>
                </a:solidFill>
              </a:rPr>
              <a:t>Ohio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Revised</a:t>
            </a:r>
            <a:r>
              <a:rPr dirty="0" sz="3600" spc="-1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Code</a:t>
            </a:r>
            <a:r>
              <a:rPr dirty="0" sz="3600" spc="-10">
                <a:solidFill>
                  <a:srgbClr val="2F5495"/>
                </a:solidFill>
              </a:rPr>
              <a:t> </a:t>
            </a:r>
            <a:r>
              <a:rPr dirty="0" sz="3600" spc="-25">
                <a:solidFill>
                  <a:srgbClr val="2F5495"/>
                </a:solidFill>
              </a:rPr>
              <a:t>and </a:t>
            </a:r>
            <a:r>
              <a:rPr dirty="0" sz="3600">
                <a:solidFill>
                  <a:srgbClr val="2F5495"/>
                </a:solidFill>
              </a:rPr>
              <a:t>The</a:t>
            </a:r>
            <a:r>
              <a:rPr dirty="0" sz="3600" spc="-2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Ohio</a:t>
            </a:r>
            <a:r>
              <a:rPr dirty="0" sz="3600" spc="1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Elections</a:t>
            </a:r>
            <a:r>
              <a:rPr dirty="0" sz="3600" spc="-15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Manual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945062"/>
            <a:ext cx="9182100" cy="343090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508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Both</a:t>
            </a:r>
            <a:r>
              <a:rPr dirty="0" sz="2400" spc="4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NVRA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4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HAVA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establish</a:t>
            </a:r>
            <a:r>
              <a:rPr dirty="0" sz="2400" spc="4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minimum</a:t>
            </a:r>
            <a:r>
              <a:rPr dirty="0" sz="2400" spc="4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4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administration </a:t>
            </a:r>
            <a:r>
              <a:rPr dirty="0" sz="2400">
                <a:latin typeface="Arial"/>
                <a:cs typeface="Arial"/>
              </a:rPr>
              <a:t>standards</a:t>
            </a:r>
            <a:r>
              <a:rPr dirty="0" sz="2400" spc="39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4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States</a:t>
            </a:r>
            <a:r>
              <a:rPr dirty="0" sz="2400" spc="409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4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local</a:t>
            </a:r>
            <a:r>
              <a:rPr dirty="0" sz="2400" spc="40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government</a:t>
            </a:r>
            <a:r>
              <a:rPr dirty="0" sz="2400" spc="409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4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409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responsibility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administration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Federal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elections.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may </a:t>
            </a:r>
            <a:r>
              <a:rPr dirty="0" sz="2400">
                <a:latin typeface="Arial"/>
                <a:cs typeface="Arial"/>
              </a:rPr>
              <a:t>implement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stricter</a:t>
            </a:r>
            <a:r>
              <a:rPr dirty="0" sz="2400" spc="-10">
                <a:latin typeface="Arial"/>
                <a:cs typeface="Arial"/>
              </a:rPr>
              <a:t> requirements.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Arial"/>
              <a:cs typeface="Arial"/>
            </a:endParaRPr>
          </a:p>
          <a:p>
            <a:pPr algn="just" marL="12700" marR="6985">
              <a:lnSpc>
                <a:spcPts val="276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NVRA</a:t>
            </a:r>
            <a:r>
              <a:rPr dirty="0" sz="2400" spc="2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30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HAVA</a:t>
            </a:r>
            <a:r>
              <a:rPr dirty="0" sz="2400" spc="2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reference</a:t>
            </a:r>
            <a:r>
              <a:rPr dirty="0" sz="2400" spc="30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eligibility</a:t>
            </a:r>
            <a:r>
              <a:rPr dirty="0" sz="2400" spc="30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requirements,</a:t>
            </a:r>
            <a:r>
              <a:rPr dirty="0" sz="2400" spc="300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including </a:t>
            </a:r>
            <a:r>
              <a:rPr dirty="0" sz="2400">
                <a:latin typeface="Arial"/>
                <a:cs typeface="Arial"/>
              </a:rPr>
              <a:t>citizenship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processing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registrations,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fall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short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requiring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verification</a:t>
            </a:r>
            <a:r>
              <a:rPr dirty="0" sz="2400" spc="114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providing</a:t>
            </a:r>
            <a:r>
              <a:rPr dirty="0" sz="2400" spc="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method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verification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many </a:t>
            </a:r>
            <a:r>
              <a:rPr dirty="0" sz="2400">
                <a:latin typeface="Arial"/>
                <a:cs typeface="Arial"/>
              </a:rPr>
              <a:t>cases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reference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implementation.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083" y="1415944"/>
            <a:ext cx="539242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2F5495"/>
                </a:solidFill>
              </a:rPr>
              <a:t>Why</a:t>
            </a:r>
            <a:r>
              <a:rPr dirty="0" sz="3600" spc="-3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Do</a:t>
            </a:r>
            <a:r>
              <a:rPr dirty="0" sz="3600" spc="-3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Elections</a:t>
            </a:r>
            <a:r>
              <a:rPr dirty="0" sz="3600" spc="10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Matter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2434170"/>
            <a:ext cx="8952865" cy="3764279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just" marL="12700" marR="5080">
              <a:lnSpc>
                <a:spcPct val="86200"/>
              </a:lnSpc>
              <a:spcBef>
                <a:spcPts val="565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5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winners</a:t>
            </a:r>
            <a:r>
              <a:rPr dirty="0" sz="2800" spc="6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6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elections</a:t>
            </a:r>
            <a:r>
              <a:rPr dirty="0" sz="2800" spc="6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6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6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federal</a:t>
            </a:r>
            <a:r>
              <a:rPr dirty="0" sz="2800" spc="5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level</a:t>
            </a:r>
            <a:r>
              <a:rPr dirty="0" sz="2800" spc="60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control </a:t>
            </a:r>
            <a:r>
              <a:rPr dirty="0" sz="2800">
                <a:latin typeface="Arial"/>
                <a:cs typeface="Arial"/>
              </a:rPr>
              <a:t>trillions</a:t>
            </a:r>
            <a:r>
              <a:rPr dirty="0" sz="2800" spc="4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3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dollars,</a:t>
            </a:r>
            <a:r>
              <a:rPr dirty="0" sz="2800" spc="3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4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4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</a:t>
            </a:r>
            <a:r>
              <a:rPr dirty="0" sz="2800" spc="4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level</a:t>
            </a:r>
            <a:r>
              <a:rPr dirty="0" sz="2800" spc="3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billions,</a:t>
            </a:r>
            <a:r>
              <a:rPr dirty="0" sz="2800" spc="3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4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at</a:t>
            </a:r>
            <a:r>
              <a:rPr dirty="0" sz="2800" spc="40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local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level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millions.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algn="just" marL="12700" marR="6985">
              <a:lnSpc>
                <a:spcPts val="2890"/>
              </a:lnSpc>
              <a:spcBef>
                <a:spcPts val="5"/>
              </a:spcBef>
            </a:pPr>
            <a:r>
              <a:rPr dirty="0" sz="2800">
                <a:latin typeface="Arial"/>
                <a:cs typeface="Arial"/>
              </a:rPr>
              <a:t>Poorly</a:t>
            </a:r>
            <a:r>
              <a:rPr dirty="0" sz="2800" spc="2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managed</a:t>
            </a:r>
            <a:r>
              <a:rPr dirty="0" sz="2800" spc="29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30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maintained</a:t>
            </a:r>
            <a:r>
              <a:rPr dirty="0" sz="2800" spc="2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voter</a:t>
            </a:r>
            <a:r>
              <a:rPr dirty="0" sz="2800" spc="310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registrations </a:t>
            </a:r>
            <a:r>
              <a:rPr dirty="0" sz="2800">
                <a:latin typeface="Arial"/>
                <a:cs typeface="Arial"/>
              </a:rPr>
              <a:t>increases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risk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enables election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fraud.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algn="just" marL="12700" marR="5080">
              <a:lnSpc>
                <a:spcPct val="86200"/>
              </a:lnSpc>
            </a:pPr>
            <a:r>
              <a:rPr dirty="0" sz="2800">
                <a:latin typeface="Arial"/>
                <a:cs typeface="Arial"/>
              </a:rPr>
              <a:t>The  authority</a:t>
            </a:r>
            <a:r>
              <a:rPr dirty="0" sz="2800" spc="-1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govern</a:t>
            </a:r>
            <a:r>
              <a:rPr dirty="0" sz="2800" spc="-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granted  through</a:t>
            </a:r>
            <a:r>
              <a:rPr dirty="0" sz="2800" spc="-5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elections. </a:t>
            </a:r>
            <a:r>
              <a:rPr dirty="0" sz="2800">
                <a:latin typeface="Arial"/>
                <a:cs typeface="Arial"/>
              </a:rPr>
              <a:t>Without</a:t>
            </a:r>
            <a:r>
              <a:rPr dirty="0" sz="2800" spc="3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fair</a:t>
            </a:r>
            <a:r>
              <a:rPr dirty="0" sz="2800" spc="3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elections</a:t>
            </a:r>
            <a:r>
              <a:rPr dirty="0" sz="2800" spc="3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3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entire</a:t>
            </a:r>
            <a:r>
              <a:rPr dirty="0" sz="2800" spc="3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foundation</a:t>
            </a:r>
            <a:r>
              <a:rPr dirty="0" sz="2800" spc="3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American </a:t>
            </a:r>
            <a:r>
              <a:rPr dirty="0" sz="2800">
                <a:latin typeface="Arial"/>
                <a:cs typeface="Arial"/>
              </a:rPr>
              <a:t>government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subverted.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956" y="425633"/>
            <a:ext cx="4165600" cy="3924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/>
              <a:t>OHIO</a:t>
            </a:r>
            <a:r>
              <a:rPr dirty="0" sz="2400" spc="-10"/>
              <a:t> </a:t>
            </a:r>
            <a:r>
              <a:rPr dirty="0" sz="2400"/>
              <a:t>REVISED</a:t>
            </a:r>
            <a:r>
              <a:rPr dirty="0" sz="2400" spc="-10"/>
              <a:t> </a:t>
            </a:r>
            <a:r>
              <a:rPr dirty="0" sz="2400"/>
              <a:t>CODE</a:t>
            </a:r>
            <a:r>
              <a:rPr dirty="0" sz="2400" spc="-5"/>
              <a:t> </a:t>
            </a:r>
            <a:r>
              <a:rPr dirty="0" sz="2400" spc="-10"/>
              <a:t>(ORC)</a:t>
            </a:r>
            <a:endParaRPr sz="2400"/>
          </a:p>
        </p:txBody>
      </p:sp>
      <p:sp>
        <p:nvSpPr>
          <p:cNvPr id="11" name="object 11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30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777726"/>
            <a:ext cx="642366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0645" algn="l"/>
                <a:tab pos="1926589" algn="l"/>
                <a:tab pos="2704465" algn="l"/>
                <a:tab pos="3905250" algn="l"/>
                <a:tab pos="4761865" algn="l"/>
                <a:tab pos="5151120" algn="l"/>
                <a:tab pos="6099175" algn="l"/>
              </a:tabLst>
            </a:pPr>
            <a:r>
              <a:rPr dirty="0" sz="2200" spc="-10">
                <a:latin typeface="Arial"/>
                <a:cs typeface="Arial"/>
              </a:rPr>
              <a:t>Likewise,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the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Ohio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Revised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0">
                <a:latin typeface="Arial"/>
                <a:cs typeface="Arial"/>
              </a:rPr>
              <a:t>Code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is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vague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32355" y="777726"/>
            <a:ext cx="25927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1959610" algn="l"/>
              </a:tabLst>
            </a:pPr>
            <a:r>
              <a:rPr dirty="0" sz="2200" spc="-10">
                <a:latin typeface="Arial"/>
                <a:cs typeface="Arial"/>
              </a:rPr>
              <a:t>verification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25">
                <a:latin typeface="Arial"/>
                <a:cs typeface="Arial"/>
              </a:rPr>
              <a:t>of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voter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1026164"/>
            <a:ext cx="9180195" cy="18942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2200">
                <a:latin typeface="Arial"/>
                <a:cs typeface="Arial"/>
              </a:rPr>
              <a:t>registration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eligibility.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ts val="2530"/>
              </a:lnSpc>
              <a:spcBef>
                <a:spcPts val="750"/>
              </a:spcBef>
            </a:pP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22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22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3503.07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requires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citizens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age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18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more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that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have </a:t>
            </a:r>
            <a:r>
              <a:rPr dirty="0" sz="2200">
                <a:latin typeface="Arial"/>
                <a:cs typeface="Arial"/>
              </a:rPr>
              <a:t>resided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their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current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precinct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length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time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order</a:t>
            </a:r>
            <a:r>
              <a:rPr dirty="0" sz="2200" spc="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vote,</a:t>
            </a:r>
            <a:r>
              <a:rPr dirty="0" sz="2200" spc="8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but</a:t>
            </a:r>
            <a:r>
              <a:rPr dirty="0" sz="2200" spc="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lacks </a:t>
            </a:r>
            <a:r>
              <a:rPr dirty="0" sz="2200">
                <a:latin typeface="Arial"/>
                <a:cs typeface="Arial"/>
              </a:rPr>
              <a:t>clarity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how to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verify</a:t>
            </a:r>
            <a:r>
              <a:rPr dirty="0" sz="2200" spc="-5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 individual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meets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these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requirements.</a:t>
            </a:r>
            <a:endParaRPr sz="22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515"/>
              </a:spcBef>
            </a:pP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2200" spc="25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3503.19</a:t>
            </a:r>
            <a:r>
              <a:rPr dirty="0" sz="2200" spc="2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(C</a:t>
            </a:r>
            <a:r>
              <a:rPr dirty="0" sz="2200" spc="2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)</a:t>
            </a:r>
            <a:r>
              <a:rPr dirty="0" sz="2200" spc="2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(1)</a:t>
            </a:r>
            <a:r>
              <a:rPr dirty="0" sz="2200" spc="229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states</a:t>
            </a:r>
            <a:r>
              <a:rPr dirty="0" sz="2200" spc="26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“A</a:t>
            </a:r>
            <a:r>
              <a:rPr dirty="0" sz="2200" spc="24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2200" spc="2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2200" spc="26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2200" spc="26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2200" spc="2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receives</a:t>
            </a:r>
            <a:r>
              <a:rPr dirty="0" sz="2200" spc="26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2200" spc="24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2880846"/>
            <a:ext cx="286575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2200" spc="3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application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06140" y="2910839"/>
            <a:ext cx="6220460" cy="32194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3175">
              <a:lnSpc>
                <a:spcPts val="2505"/>
              </a:lnSpc>
            </a:pP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2200" spc="29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2200" spc="28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satisfied</a:t>
            </a:r>
            <a:r>
              <a:rPr dirty="0" sz="2200" spc="3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as</a:t>
            </a:r>
            <a:r>
              <a:rPr dirty="0" sz="2200" spc="3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2200" spc="29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28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truth</a:t>
            </a:r>
            <a:r>
              <a:rPr dirty="0" sz="2200" spc="3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2200" spc="3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3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statements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7200" y="3232403"/>
            <a:ext cx="3568700" cy="3200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90"/>
              </a:lnSpc>
            </a:pP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made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702FA0"/>
                </a:solidFill>
                <a:latin typeface="Arial"/>
                <a:cs typeface="Arial"/>
              </a:rPr>
              <a:t>form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83698" y="3200886"/>
            <a:ext cx="34512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register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2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702FA0"/>
                </a:solidFill>
                <a:latin typeface="Arial"/>
                <a:cs typeface="Arial"/>
              </a:rPr>
              <a:t>applicant”.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3522450"/>
            <a:ext cx="9179560" cy="319532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530"/>
              </a:lnSpc>
              <a:spcBef>
                <a:spcPts val="275"/>
              </a:spcBef>
            </a:pP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3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BOE</a:t>
            </a:r>
            <a:r>
              <a:rPr dirty="0" sz="2200" spc="3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will</a:t>
            </a:r>
            <a:r>
              <a:rPr dirty="0" sz="2200" spc="3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never</a:t>
            </a:r>
            <a:r>
              <a:rPr dirty="0" sz="2200" spc="3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3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held</a:t>
            </a:r>
            <a:r>
              <a:rPr dirty="0" sz="2200" spc="3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accountable</a:t>
            </a:r>
            <a:r>
              <a:rPr dirty="0" sz="2200" spc="3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3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incorrect</a:t>
            </a:r>
            <a:r>
              <a:rPr dirty="0" sz="2200" spc="3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processing</a:t>
            </a:r>
            <a:r>
              <a:rPr dirty="0" sz="2200" spc="3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3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voter </a:t>
            </a:r>
            <a:r>
              <a:rPr dirty="0" sz="2200">
                <a:latin typeface="Arial"/>
                <a:cs typeface="Arial"/>
              </a:rPr>
              <a:t>registrations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with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this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language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Ohio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law.</a:t>
            </a:r>
            <a:endParaRPr sz="2200">
              <a:latin typeface="Arial"/>
              <a:cs typeface="Arial"/>
            </a:endParaRPr>
          </a:p>
          <a:p>
            <a:pPr marL="12700" marR="841375">
              <a:lnSpc>
                <a:spcPts val="2720"/>
              </a:lnSpc>
              <a:spcBef>
                <a:spcPts val="535"/>
              </a:spcBef>
            </a:pP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ORC</a:t>
            </a:r>
            <a:r>
              <a:rPr dirty="0" sz="22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keeps</a:t>
            </a:r>
            <a:r>
              <a:rPr dirty="0" sz="2200" spc="2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the same multiple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year</a:t>
            </a:r>
            <a:r>
              <a:rPr dirty="0" sz="22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process as NVRA and</a:t>
            </a:r>
            <a:r>
              <a:rPr dirty="0" sz="2200" spc="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HAVA </a:t>
            </a:r>
            <a:r>
              <a:rPr dirty="0" sz="2200" spc="-25">
                <a:solidFill>
                  <a:srgbClr val="212121"/>
                </a:solidFill>
                <a:latin typeface="Arial"/>
                <a:cs typeface="Arial"/>
              </a:rPr>
              <a:t>to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remove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an</a:t>
            </a:r>
            <a:r>
              <a:rPr dirty="0" sz="22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ineligible</a:t>
            </a:r>
            <a:r>
              <a:rPr dirty="0" sz="22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registrant</a:t>
            </a:r>
            <a:r>
              <a:rPr dirty="0" sz="22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from the</a:t>
            </a:r>
            <a:r>
              <a:rPr dirty="0" sz="22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voter</a:t>
            </a:r>
            <a:r>
              <a:rPr dirty="0" sz="22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212121"/>
                </a:solidFill>
                <a:latin typeface="Arial"/>
                <a:cs typeface="Arial"/>
              </a:rPr>
              <a:t>registration</a:t>
            </a:r>
            <a:r>
              <a:rPr dirty="0" sz="2200" spc="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212121"/>
                </a:solidFill>
                <a:latin typeface="Arial"/>
                <a:cs typeface="Arial"/>
              </a:rPr>
              <a:t>database</a:t>
            </a:r>
            <a:r>
              <a:rPr dirty="0" sz="2400" spc="-10">
                <a:solidFill>
                  <a:srgbClr val="212121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880"/>
              </a:lnSpc>
              <a:spcBef>
                <a:spcPts val="79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3503.21</a:t>
            </a:r>
            <a:endParaRPr sz="1600">
              <a:latin typeface="Arial"/>
              <a:cs typeface="Arial"/>
            </a:endParaRPr>
          </a:p>
          <a:p>
            <a:pPr marL="12700" marR="66040">
              <a:lnSpc>
                <a:spcPts val="1850"/>
              </a:lnSpc>
              <a:spcBef>
                <a:spcPts val="7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(7)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failure of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registered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elector,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after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having been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mailed a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confirmation notice,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do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either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following:</a:t>
            </a:r>
            <a:endParaRPr sz="1600">
              <a:latin typeface="Arial"/>
              <a:cs typeface="Arial"/>
            </a:endParaRPr>
          </a:p>
          <a:p>
            <a:pPr marL="315595" indent="-303530">
              <a:lnSpc>
                <a:spcPts val="1739"/>
              </a:lnSpc>
              <a:buAutoNum type="alphaLcParenBoth"/>
              <a:tabLst>
                <a:tab pos="31623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Respond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 such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 notice and</a:t>
            </a:r>
            <a:r>
              <a:rPr dirty="0" sz="16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 at least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once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during a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period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four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consecutive years,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which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period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include two general federal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elections;</a:t>
            </a:r>
            <a:endParaRPr sz="1600">
              <a:latin typeface="Arial"/>
              <a:cs typeface="Arial"/>
            </a:endParaRPr>
          </a:p>
          <a:p>
            <a:pPr marL="12700" marR="149860" indent="303530">
              <a:lnSpc>
                <a:spcPts val="1839"/>
              </a:lnSpc>
              <a:spcBef>
                <a:spcPts val="95"/>
              </a:spcBef>
              <a:buAutoNum type="alphaLcParenBoth" startAt="2"/>
              <a:tabLst>
                <a:tab pos="31623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Update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elector's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 vote at least once during a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period of four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consecutive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years,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which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period shall include two general federal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elections.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848" y="422536"/>
            <a:ext cx="5133975" cy="4235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/>
              <a:t>THE</a:t>
            </a:r>
            <a:r>
              <a:rPr dirty="0" sz="2600" spc="-15"/>
              <a:t> </a:t>
            </a:r>
            <a:r>
              <a:rPr dirty="0" sz="2600"/>
              <a:t>OHIO</a:t>
            </a:r>
            <a:r>
              <a:rPr dirty="0" sz="2600" spc="-10"/>
              <a:t> </a:t>
            </a:r>
            <a:r>
              <a:rPr dirty="0" sz="2600"/>
              <a:t>ELECTIONS</a:t>
            </a:r>
            <a:r>
              <a:rPr dirty="0" sz="2600" spc="-45"/>
              <a:t> </a:t>
            </a:r>
            <a:r>
              <a:rPr dirty="0" sz="2600" spc="-10"/>
              <a:t>MANUAL</a:t>
            </a:r>
            <a:endParaRPr sz="2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55629"/>
            <a:ext cx="9180830" cy="56057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6985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Manual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contains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400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pages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related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information.</a:t>
            </a:r>
            <a:endParaRPr sz="2400">
              <a:latin typeface="Arial"/>
              <a:cs typeface="Arial"/>
            </a:endParaRPr>
          </a:p>
          <a:p>
            <a:pPr algn="just" marL="12700" marR="6350">
              <a:lnSpc>
                <a:spcPts val="2760"/>
              </a:lnSpc>
              <a:spcBef>
                <a:spcPts val="1730"/>
              </a:spcBef>
            </a:pPr>
            <a:r>
              <a:rPr dirty="0" sz="2400">
                <a:latin typeface="Arial"/>
                <a:cs typeface="Arial"/>
              </a:rPr>
              <a:t>Rather</a:t>
            </a:r>
            <a:r>
              <a:rPr dirty="0" sz="2400" spc="48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49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federal</a:t>
            </a:r>
            <a:r>
              <a:rPr dirty="0" sz="2400" spc="484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49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48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legislators</a:t>
            </a:r>
            <a:r>
              <a:rPr dirty="0" sz="2400" spc="484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defining</a:t>
            </a:r>
            <a:r>
              <a:rPr dirty="0" sz="2400" spc="480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election </a:t>
            </a:r>
            <a:r>
              <a:rPr dirty="0" sz="2400">
                <a:latin typeface="Arial"/>
                <a:cs typeface="Arial"/>
              </a:rPr>
              <a:t>responsibilities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into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law,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often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empowered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adopt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rules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relative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20">
                <a:latin typeface="Arial"/>
                <a:cs typeface="Arial"/>
              </a:rPr>
              <a:t>law.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1714"/>
              </a:spcBef>
            </a:pPr>
            <a:r>
              <a:rPr dirty="0" sz="2400">
                <a:latin typeface="Arial"/>
                <a:cs typeface="Arial"/>
              </a:rPr>
              <a:t>There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accountability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General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Assembly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regarding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rules </a:t>
            </a:r>
            <a:r>
              <a:rPr dirty="0" sz="2400">
                <a:latin typeface="Arial"/>
                <a:cs typeface="Arial"/>
              </a:rPr>
              <a:t>developed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State.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enables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future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disregard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existing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rules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create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rules,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negate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intent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original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laws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unending </a:t>
            </a:r>
            <a:r>
              <a:rPr dirty="0" sz="2400">
                <a:latin typeface="Arial"/>
                <a:cs typeface="Arial"/>
              </a:rPr>
              <a:t>procedural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changes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88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boards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elections,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3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they </a:t>
            </a:r>
            <a:r>
              <a:rPr dirty="0" sz="2400">
                <a:latin typeface="Arial"/>
                <a:cs typeface="Arial"/>
              </a:rPr>
              <a:t>may or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 not </a:t>
            </a:r>
            <a:r>
              <a:rPr dirty="0" sz="2400" spc="-10">
                <a:latin typeface="Arial"/>
                <a:cs typeface="Arial"/>
              </a:rPr>
              <a:t>follow.</a:t>
            </a:r>
            <a:endParaRPr sz="2400">
              <a:latin typeface="Arial"/>
              <a:cs typeface="Arial"/>
            </a:endParaRPr>
          </a:p>
          <a:p>
            <a:pPr algn="just" marL="12700" marR="5715">
              <a:lnSpc>
                <a:spcPts val="2760"/>
              </a:lnSpc>
              <a:spcBef>
                <a:spcPts val="1725"/>
              </a:spcBef>
            </a:pPr>
            <a:r>
              <a:rPr dirty="0" sz="2400">
                <a:latin typeface="Arial"/>
                <a:cs typeface="Arial"/>
              </a:rPr>
              <a:t>Core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processes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ensure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integrity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transparency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should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be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statutory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while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routine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details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implementation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best</a:t>
            </a:r>
            <a:r>
              <a:rPr dirty="0" sz="2400" spc="17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left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6011" y="422490"/>
            <a:ext cx="479044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VOTER-</a:t>
            </a:r>
            <a:r>
              <a:rPr dirty="0" sz="2800" spc="-20"/>
              <a:t>INITIATED</a:t>
            </a:r>
            <a:r>
              <a:rPr dirty="0" sz="2800" spc="-135"/>
              <a:t> </a:t>
            </a:r>
            <a:r>
              <a:rPr dirty="0" sz="2800" spc="-10"/>
              <a:t>ACTIVITY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955775"/>
            <a:ext cx="9184005" cy="55702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105"/>
              </a:spcBef>
            </a:pP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4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law,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but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defined</a:t>
            </a:r>
            <a:r>
              <a:rPr dirty="0" sz="2600" spc="5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4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4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Elections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Manual,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voter- </a:t>
            </a:r>
            <a:r>
              <a:rPr dirty="0" sz="2600">
                <a:latin typeface="Arial"/>
                <a:cs typeface="Arial"/>
              </a:rPr>
              <a:t>initiated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activity</a:t>
            </a:r>
            <a:r>
              <a:rPr dirty="0" sz="2600" spc="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includes</a:t>
            </a:r>
            <a:r>
              <a:rPr dirty="0" sz="2600" spc="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obvious</a:t>
            </a:r>
            <a:r>
              <a:rPr dirty="0" sz="2600" spc="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related</a:t>
            </a:r>
            <a:r>
              <a:rPr dirty="0" sz="2600" spc="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actions</a:t>
            </a:r>
            <a:r>
              <a:rPr dirty="0" sz="2600" spc="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such</a:t>
            </a:r>
            <a:r>
              <a:rPr dirty="0" sz="2600" spc="3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as </a:t>
            </a:r>
            <a:r>
              <a:rPr dirty="0" sz="2600">
                <a:latin typeface="Arial"/>
                <a:cs typeface="Arial"/>
              </a:rPr>
              <a:t>voting,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submitting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1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valid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absentee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ballot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application,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register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to </a:t>
            </a:r>
            <a:r>
              <a:rPr dirty="0" sz="2600">
                <a:latin typeface="Arial"/>
                <a:cs typeface="Arial"/>
              </a:rPr>
              <a:t>vote,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update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address.</a:t>
            </a:r>
            <a:endParaRPr sz="2600">
              <a:latin typeface="Arial"/>
              <a:cs typeface="Arial"/>
            </a:endParaRPr>
          </a:p>
          <a:p>
            <a:pPr algn="just" marL="12700" marR="5715">
              <a:lnSpc>
                <a:spcPct val="110000"/>
              </a:lnSpc>
              <a:spcBef>
                <a:spcPts val="815"/>
              </a:spcBef>
            </a:pPr>
            <a:r>
              <a:rPr dirty="0" sz="2600" spc="-45" b="1">
                <a:latin typeface="Arial"/>
                <a:cs typeface="Arial"/>
              </a:rPr>
              <a:t>Voter-</a:t>
            </a:r>
            <a:r>
              <a:rPr dirty="0" sz="2600" b="1">
                <a:latin typeface="Arial"/>
                <a:cs typeface="Arial"/>
              </a:rPr>
              <a:t>initiated</a:t>
            </a:r>
            <a:r>
              <a:rPr dirty="0" sz="2600" spc="114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activity</a:t>
            </a:r>
            <a:r>
              <a:rPr dirty="0" sz="2600" spc="114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is</a:t>
            </a:r>
            <a:r>
              <a:rPr dirty="0" sz="2600" spc="114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also</a:t>
            </a:r>
            <a:r>
              <a:rPr dirty="0" sz="2600" spc="110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defined</a:t>
            </a:r>
            <a:r>
              <a:rPr dirty="0" sz="2600" spc="114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105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include</a:t>
            </a:r>
            <a:r>
              <a:rPr dirty="0" sz="2600" spc="114" b="1">
                <a:latin typeface="Arial"/>
                <a:cs typeface="Arial"/>
              </a:rPr>
              <a:t>  </a:t>
            </a:r>
            <a:r>
              <a:rPr dirty="0" sz="2600" spc="-25" b="1">
                <a:latin typeface="Arial"/>
                <a:cs typeface="Arial"/>
              </a:rPr>
              <a:t>BMV </a:t>
            </a:r>
            <a:r>
              <a:rPr dirty="0" sz="2600" b="1">
                <a:latin typeface="Arial"/>
                <a:cs typeface="Arial"/>
              </a:rPr>
              <a:t>transactions,  such</a:t>
            </a:r>
            <a:r>
              <a:rPr dirty="0" sz="2600" spc="20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as</a:t>
            </a:r>
            <a:r>
              <a:rPr dirty="0" sz="2600" spc="5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renewing</a:t>
            </a:r>
            <a:r>
              <a:rPr dirty="0" sz="2600" spc="5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5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driver’s</a:t>
            </a:r>
            <a:r>
              <a:rPr dirty="0" sz="2600" spc="10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license,</a:t>
            </a:r>
            <a:r>
              <a:rPr dirty="0" sz="2600" spc="5" b="1">
                <a:latin typeface="Arial"/>
                <a:cs typeface="Arial"/>
              </a:rPr>
              <a:t>  </a:t>
            </a:r>
            <a:r>
              <a:rPr dirty="0" sz="2600" spc="-25" b="1">
                <a:latin typeface="Arial"/>
                <a:cs typeface="Arial"/>
              </a:rPr>
              <a:t>and </a:t>
            </a:r>
            <a:r>
              <a:rPr dirty="0" sz="2600" b="1">
                <a:latin typeface="Arial"/>
                <a:cs typeface="Arial"/>
              </a:rPr>
              <a:t>signing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petition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that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is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verified by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board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elections.</a:t>
            </a:r>
            <a:endParaRPr sz="2600">
              <a:latin typeface="Arial"/>
              <a:cs typeface="Arial"/>
            </a:endParaRPr>
          </a:p>
          <a:p>
            <a:pPr algn="just" marL="12700" marR="6350">
              <a:lnSpc>
                <a:spcPct val="110100"/>
              </a:lnSpc>
              <a:spcBef>
                <a:spcPts val="815"/>
              </a:spcBef>
            </a:pPr>
            <a:r>
              <a:rPr dirty="0" sz="2600">
                <a:latin typeface="Arial"/>
                <a:cs typeface="Arial"/>
              </a:rPr>
              <a:t>Renewing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driver’s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license</a:t>
            </a:r>
            <a:r>
              <a:rPr dirty="0" sz="2600" spc="2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2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signing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petition</a:t>
            </a:r>
            <a:r>
              <a:rPr dirty="0" sz="2600" spc="25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can</a:t>
            </a:r>
            <a:r>
              <a:rPr dirty="0" sz="2600" spc="2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take</a:t>
            </a:r>
            <a:r>
              <a:rPr dirty="0" sz="2600" spc="28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 </a:t>
            </a:r>
            <a:r>
              <a:rPr dirty="0" sz="2600">
                <a:latin typeface="Arial"/>
                <a:cs typeface="Arial"/>
              </a:rPr>
              <a:t>otherwise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inactive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record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where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never </a:t>
            </a:r>
            <a:r>
              <a:rPr dirty="0" sz="2600">
                <a:latin typeface="Arial"/>
                <a:cs typeface="Arial"/>
              </a:rPr>
              <a:t>votes</a:t>
            </a:r>
            <a:r>
              <a:rPr dirty="0" sz="2600" spc="4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4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many</a:t>
            </a:r>
            <a:r>
              <a:rPr dirty="0" sz="2600" spc="4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years</a:t>
            </a:r>
            <a:r>
              <a:rPr dirty="0" sz="2600" spc="4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4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keep</a:t>
            </a:r>
            <a:r>
              <a:rPr dirty="0" sz="2600" spc="4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4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4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40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record ‘Active’.</a:t>
            </a:r>
            <a:endParaRPr sz="2600">
              <a:latin typeface="Arial"/>
              <a:cs typeface="Arial"/>
            </a:endParaRPr>
          </a:p>
          <a:p>
            <a:pPr algn="just" marL="103505">
              <a:lnSpc>
                <a:spcPct val="100000"/>
              </a:lnSpc>
              <a:spcBef>
                <a:spcPts val="1115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does renewing a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driver’s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license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have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do with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voting?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712" y="414675"/>
            <a:ext cx="894905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2F5495"/>
                </a:solidFill>
              </a:rPr>
              <a:t>Registered</a:t>
            </a:r>
            <a:r>
              <a:rPr dirty="0" sz="3600" spc="-70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Voters</a:t>
            </a:r>
            <a:r>
              <a:rPr dirty="0" sz="3600" spc="-5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in</a:t>
            </a:r>
            <a:r>
              <a:rPr dirty="0" sz="3600" spc="-6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Confirmation</a:t>
            </a:r>
            <a:r>
              <a:rPr dirty="0" sz="3600" spc="-55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Status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6712" y="1074808"/>
            <a:ext cx="9010015" cy="555942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106045">
              <a:lnSpc>
                <a:spcPct val="95900"/>
              </a:lnSpc>
              <a:spcBef>
                <a:spcPts val="235"/>
              </a:spcBef>
            </a:pP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Notice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sent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registering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vote,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when </a:t>
            </a:r>
            <a:r>
              <a:rPr dirty="0" sz="2600">
                <a:latin typeface="Arial"/>
                <a:cs typeface="Arial"/>
              </a:rPr>
              <a:t>changing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address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board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requires </a:t>
            </a:r>
            <a:r>
              <a:rPr dirty="0" sz="2600">
                <a:latin typeface="Arial"/>
                <a:cs typeface="Arial"/>
              </a:rPr>
              <a:t>additional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information.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voter’s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Notice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returned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returned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undeliverable,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record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placed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‘Confirmation’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status.</a:t>
            </a:r>
            <a:endParaRPr sz="2600">
              <a:latin typeface="Arial"/>
              <a:cs typeface="Arial"/>
            </a:endParaRPr>
          </a:p>
          <a:p>
            <a:pPr algn="just" marL="68580" marR="5080">
              <a:lnSpc>
                <a:spcPct val="96000"/>
              </a:lnSpc>
              <a:spcBef>
                <a:spcPts val="2370"/>
              </a:spcBef>
            </a:pP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20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Notice</a:t>
            </a:r>
            <a:r>
              <a:rPr dirty="0" sz="2600" spc="3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3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also</a:t>
            </a:r>
            <a:r>
              <a:rPr dirty="0" sz="2600" spc="3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issued</a:t>
            </a:r>
            <a:r>
              <a:rPr dirty="0" sz="2600" spc="3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3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3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3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record</a:t>
            </a:r>
            <a:r>
              <a:rPr dirty="0" sz="2600" spc="3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doesn’t</a:t>
            </a:r>
            <a:r>
              <a:rPr dirty="0" sz="2600" spc="3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match </a:t>
            </a:r>
            <a:r>
              <a:rPr dirty="0" sz="2600">
                <a:latin typeface="Arial"/>
                <a:cs typeface="Arial"/>
              </a:rPr>
              <a:t>BMV/SSA</a:t>
            </a:r>
            <a:r>
              <a:rPr dirty="0" sz="2600" spc="28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records</a:t>
            </a:r>
            <a:r>
              <a:rPr dirty="0" sz="2600" spc="35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35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36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35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record</a:t>
            </a:r>
            <a:r>
              <a:rPr dirty="0" sz="2600" spc="35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34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placed</a:t>
            </a:r>
            <a:r>
              <a:rPr dirty="0" sz="2600" spc="355">
                <a:latin typeface="Arial"/>
                <a:cs typeface="Arial"/>
              </a:rPr>
              <a:t> 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‘Confirmation’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Status.</a:t>
            </a:r>
            <a:endParaRPr sz="2600">
              <a:latin typeface="Arial"/>
              <a:cs typeface="Arial"/>
            </a:endParaRPr>
          </a:p>
          <a:p>
            <a:pPr algn="just" marL="68580" marR="5080" indent="72390">
              <a:lnSpc>
                <a:spcPct val="95900"/>
              </a:lnSpc>
              <a:spcBef>
                <a:spcPts val="2165"/>
              </a:spcBef>
            </a:pP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5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defined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5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Elections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Manual,</a:t>
            </a:r>
            <a:r>
              <a:rPr dirty="0" sz="2600" spc="459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509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</a:t>
            </a:r>
            <a:r>
              <a:rPr dirty="0" sz="2600" spc="5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with</a:t>
            </a:r>
            <a:r>
              <a:rPr dirty="0" sz="2600" spc="535" b="1">
                <a:latin typeface="Arial"/>
                <a:cs typeface="Arial"/>
              </a:rPr>
              <a:t> </a:t>
            </a:r>
            <a:r>
              <a:rPr dirty="0" sz="2600" spc="-50" b="1">
                <a:latin typeface="Arial"/>
                <a:cs typeface="Arial"/>
              </a:rPr>
              <a:t>a </a:t>
            </a:r>
            <a:r>
              <a:rPr dirty="0" sz="2600" spc="-10" b="1">
                <a:latin typeface="Arial"/>
                <a:cs typeface="Arial"/>
              </a:rPr>
              <a:t>‘Confirmation’</a:t>
            </a:r>
            <a:r>
              <a:rPr dirty="0" sz="2600" spc="-1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 status is</a:t>
            </a:r>
            <a:r>
              <a:rPr dirty="0" sz="2600" spc="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fully qualified</a:t>
            </a:r>
            <a:r>
              <a:rPr dirty="0" sz="2600" spc="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elector</a:t>
            </a:r>
            <a:r>
              <a:rPr dirty="0" sz="2600" spc="5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and </a:t>
            </a:r>
            <a:r>
              <a:rPr dirty="0" sz="2600" b="1">
                <a:latin typeface="Arial"/>
                <a:cs typeface="Arial"/>
              </a:rPr>
              <a:t>is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eligible</a:t>
            </a:r>
            <a:r>
              <a:rPr dirty="0" sz="2600" spc="-10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</a:t>
            </a:r>
            <a:r>
              <a:rPr dirty="0" sz="2600" spc="-1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and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appears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pollbook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on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Election </a:t>
            </a:r>
            <a:r>
              <a:rPr dirty="0" sz="2600" b="1">
                <a:latin typeface="Arial"/>
                <a:cs typeface="Arial"/>
              </a:rPr>
              <a:t>Day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They</a:t>
            </a:r>
            <a:r>
              <a:rPr dirty="0" sz="2600" spc="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1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required</a:t>
            </a:r>
            <a:r>
              <a:rPr dirty="0" sz="2600" spc="1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provide</a:t>
            </a:r>
            <a:r>
              <a:rPr dirty="0" sz="2600" spc="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additional</a:t>
            </a:r>
            <a:r>
              <a:rPr dirty="0" sz="2600" spc="1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information </a:t>
            </a:r>
            <a:r>
              <a:rPr dirty="0" sz="2600">
                <a:latin typeface="Arial"/>
                <a:cs typeface="Arial"/>
              </a:rPr>
              <a:t>prior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voting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first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time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after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receiving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Notice.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384274"/>
            <a:ext cx="9046845" cy="6382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46685" marR="5715">
              <a:lnSpc>
                <a:spcPct val="110000"/>
              </a:lnSpc>
              <a:spcBef>
                <a:spcPts val="110"/>
              </a:spcBef>
            </a:pPr>
            <a:r>
              <a:rPr dirty="0" sz="2600" b="1">
                <a:latin typeface="Arial"/>
                <a:cs typeface="Arial"/>
              </a:rPr>
              <a:t>ARE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’CONFIRMATION’</a:t>
            </a:r>
            <a:r>
              <a:rPr dirty="0" sz="2600" spc="-145" b="1">
                <a:latin typeface="Arial"/>
                <a:cs typeface="Arial"/>
              </a:rPr>
              <a:t> </a:t>
            </a:r>
            <a:r>
              <a:rPr dirty="0" sz="2600" spc="-55" b="1">
                <a:latin typeface="Arial"/>
                <a:cs typeface="Arial"/>
              </a:rPr>
              <a:t>STATUS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</a:t>
            </a:r>
            <a:r>
              <a:rPr dirty="0" sz="2600" spc="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REGISTRATIONS </a:t>
            </a:r>
            <a:r>
              <a:rPr dirty="0" sz="2600" spc="-20" b="1">
                <a:latin typeface="Arial"/>
                <a:cs typeface="Arial"/>
              </a:rPr>
              <a:t>ARTIFICALLY</a:t>
            </a:r>
            <a:r>
              <a:rPr dirty="0" sz="2600" spc="-1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INFLATING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NUMBER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OF </a:t>
            </a:r>
            <a:r>
              <a:rPr dirty="0" sz="2600" b="1">
                <a:latin typeface="Arial"/>
                <a:cs typeface="Arial"/>
              </a:rPr>
              <a:t>REGISTRANTS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ON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</a:t>
            </a:r>
            <a:r>
              <a:rPr dirty="0" sz="2600" spc="-10" b="1">
                <a:latin typeface="Arial"/>
                <a:cs typeface="Arial"/>
              </a:rPr>
              <a:t> ROLLS?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815"/>
              </a:spcBef>
            </a:pPr>
            <a:r>
              <a:rPr dirty="0" sz="2600">
                <a:latin typeface="Arial"/>
                <a:cs typeface="Arial"/>
              </a:rPr>
              <a:t>Following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Nov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2020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election,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72,000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Hamilton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County’s </a:t>
            </a:r>
            <a:r>
              <a:rPr dirty="0" sz="2600">
                <a:latin typeface="Arial"/>
                <a:cs typeface="Arial"/>
              </a:rPr>
              <a:t>600,000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registered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were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Confirmation</a:t>
            </a:r>
            <a:r>
              <a:rPr dirty="0" sz="2600" spc="-10">
                <a:latin typeface="Arial"/>
                <a:cs typeface="Arial"/>
              </a:rPr>
              <a:t> Status.</a:t>
            </a:r>
            <a:endParaRPr sz="2600">
              <a:latin typeface="Arial"/>
              <a:cs typeface="Arial"/>
            </a:endParaRPr>
          </a:p>
          <a:p>
            <a:pPr marL="12700" marR="241300">
              <a:lnSpc>
                <a:spcPts val="2990"/>
              </a:lnSpc>
              <a:spcBef>
                <a:spcPts val="1325"/>
              </a:spcBef>
            </a:pP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removing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Confirmation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Status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registrations</a:t>
            </a:r>
            <a:r>
              <a:rPr dirty="0" sz="2600" spc="-20">
                <a:latin typeface="Arial"/>
                <a:cs typeface="Arial"/>
              </a:rPr>
              <a:t> from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turnout</a:t>
            </a:r>
            <a:r>
              <a:rPr dirty="0" sz="2600" spc="-10">
                <a:latin typeface="Arial"/>
                <a:cs typeface="Arial"/>
              </a:rPr>
              <a:t> calculation:</a:t>
            </a:r>
            <a:endParaRPr sz="2600">
              <a:latin typeface="Arial"/>
              <a:cs typeface="Arial"/>
            </a:endParaRPr>
          </a:p>
          <a:p>
            <a:pPr marL="469900" indent="-229235">
              <a:lnSpc>
                <a:spcPts val="309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turnout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changes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72%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82%.</a:t>
            </a:r>
            <a:endParaRPr sz="26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49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turnout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120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precincts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changes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90%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higher.</a:t>
            </a:r>
            <a:endParaRPr sz="2600">
              <a:latin typeface="Arial"/>
              <a:cs typeface="Arial"/>
            </a:endParaRPr>
          </a:p>
          <a:p>
            <a:pPr marL="469900" marR="93345">
              <a:lnSpc>
                <a:spcPct val="110000"/>
              </a:lnSpc>
              <a:spcBef>
                <a:spcPts val="555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realistic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9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out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every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10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registered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voters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120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precincts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Hamilton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voted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2020</a:t>
            </a:r>
            <a:r>
              <a:rPr dirty="0" sz="26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elections?</a:t>
            </a:r>
            <a:endParaRPr sz="2600">
              <a:latin typeface="Arial"/>
              <a:cs typeface="Arial"/>
            </a:endParaRPr>
          </a:p>
          <a:p>
            <a:pPr marL="469900" marR="274955" indent="-228600">
              <a:lnSpc>
                <a:spcPct val="96000"/>
              </a:lnSpc>
              <a:spcBef>
                <a:spcPts val="166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turnout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12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Hamilton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-10">
                <a:latin typeface="Arial"/>
                <a:cs typeface="Arial"/>
              </a:rPr>
              <a:t> precincts </a:t>
            </a:r>
            <a:r>
              <a:rPr dirty="0" sz="2600">
                <a:latin typeface="Arial"/>
                <a:cs typeface="Arial"/>
              </a:rPr>
              <a:t>increased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over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20%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when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Confirmation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status</a:t>
            </a:r>
            <a:r>
              <a:rPr dirty="0" sz="2600" spc="-10">
                <a:latin typeface="Arial"/>
                <a:cs typeface="Arial"/>
              </a:rPr>
              <a:t> voters </a:t>
            </a:r>
            <a:r>
              <a:rPr dirty="0" sz="2600">
                <a:latin typeface="Arial"/>
                <a:cs typeface="Arial"/>
              </a:rPr>
              <a:t>were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removed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calculation.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4274"/>
            <a:ext cx="9179560" cy="9004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5"/>
              </a:spcBef>
              <a:tabLst>
                <a:tab pos="1574165" algn="l"/>
                <a:tab pos="2203450" algn="l"/>
                <a:tab pos="2958465" algn="l"/>
                <a:tab pos="3864610" algn="l"/>
                <a:tab pos="5265420" algn="l"/>
                <a:tab pos="6259830" algn="l"/>
                <a:tab pos="6703059" algn="l"/>
                <a:tab pos="7888605" algn="l"/>
              </a:tabLst>
            </a:pPr>
            <a:r>
              <a:rPr dirty="0" sz="2600" spc="-10" b="0">
                <a:latin typeface="Arial"/>
                <a:cs typeface="Arial"/>
              </a:rPr>
              <a:t>Following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25" b="0">
                <a:latin typeface="Arial"/>
                <a:cs typeface="Arial"/>
              </a:rPr>
              <a:t>the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25" b="0">
                <a:latin typeface="Arial"/>
                <a:cs typeface="Arial"/>
              </a:rPr>
              <a:t>Nov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20" b="0">
                <a:latin typeface="Arial"/>
                <a:cs typeface="Arial"/>
              </a:rPr>
              <a:t>2020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10" b="0">
                <a:latin typeface="Arial"/>
                <a:cs typeface="Arial"/>
              </a:rPr>
              <a:t>election,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10" b="0">
                <a:latin typeface="Arial"/>
                <a:cs typeface="Arial"/>
              </a:rPr>
              <a:t>9,260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25" b="0">
                <a:latin typeface="Arial"/>
                <a:cs typeface="Arial"/>
              </a:rPr>
              <a:t>of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10" b="0">
                <a:latin typeface="Arial"/>
                <a:cs typeface="Arial"/>
              </a:rPr>
              <a:t>Wayne</a:t>
            </a:r>
            <a:r>
              <a:rPr dirty="0" sz="2600" b="0">
                <a:latin typeface="Arial"/>
                <a:cs typeface="Arial"/>
              </a:rPr>
              <a:t>	</a:t>
            </a:r>
            <a:r>
              <a:rPr dirty="0" sz="2600" spc="-20" b="0">
                <a:latin typeface="Arial"/>
                <a:cs typeface="Arial"/>
              </a:rPr>
              <a:t>County’s </a:t>
            </a:r>
            <a:r>
              <a:rPr dirty="0" sz="2600" b="0">
                <a:latin typeface="Arial"/>
                <a:cs typeface="Arial"/>
              </a:rPr>
              <a:t>74,470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registered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voters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were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Confirmation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Status.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57527"/>
            <a:ext cx="9181465" cy="4808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5"/>
              </a:spcBef>
              <a:tabLst>
                <a:tab pos="1031875" algn="l"/>
                <a:tab pos="2545080" algn="l"/>
                <a:tab pos="4573270" algn="l"/>
                <a:tab pos="5662295" algn="l"/>
                <a:tab pos="6553834" algn="l"/>
                <a:tab pos="8510270" algn="l"/>
              </a:tabLst>
            </a:pPr>
            <a:r>
              <a:rPr dirty="0" sz="2600" spc="-20">
                <a:latin typeface="Arial"/>
                <a:cs typeface="Arial"/>
              </a:rPr>
              <a:t>When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removing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Confirmation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Status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voter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registrations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0">
                <a:latin typeface="Arial"/>
                <a:cs typeface="Arial"/>
              </a:rPr>
              <a:t>from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turnout</a:t>
            </a:r>
            <a:r>
              <a:rPr dirty="0" sz="2600" spc="-10">
                <a:latin typeface="Arial"/>
                <a:cs typeface="Arial"/>
              </a:rPr>
              <a:t> calculation:</a:t>
            </a:r>
            <a:endParaRPr sz="26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4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turnout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changes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74%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84%.</a:t>
            </a:r>
            <a:endParaRPr sz="2600">
              <a:latin typeface="Arial"/>
              <a:cs typeface="Arial"/>
            </a:endParaRPr>
          </a:p>
          <a:p>
            <a:pPr marL="469900" marR="8890" indent="-228600">
              <a:lnSpc>
                <a:spcPts val="2690"/>
              </a:lnSpc>
              <a:spcBef>
                <a:spcPts val="905"/>
              </a:spcBef>
              <a:buSzPct val="107692"/>
              <a:buFont typeface="Symbol"/>
              <a:buChar char=""/>
              <a:tabLst>
                <a:tab pos="469900" algn="l"/>
                <a:tab pos="1468120" algn="l"/>
                <a:tab pos="2722245" algn="l"/>
                <a:tab pos="3330575" algn="l"/>
                <a:tab pos="4108450" algn="l"/>
                <a:tab pos="5490210" algn="l"/>
                <a:tab pos="7047865" algn="l"/>
                <a:tab pos="8392795" algn="l"/>
              </a:tabLst>
            </a:pPr>
            <a:r>
              <a:rPr dirty="0" sz="2600" spc="-10">
                <a:latin typeface="Arial"/>
                <a:cs typeface="Arial"/>
              </a:rPr>
              <a:t>Voter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turnout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5">
                <a:latin typeface="Arial"/>
                <a:cs typeface="Arial"/>
              </a:rPr>
              <a:t>for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25">
                <a:latin typeface="Arial"/>
                <a:cs typeface="Arial"/>
              </a:rPr>
              <a:t>one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precinct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(Wooster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College</a:t>
            </a:r>
            <a:r>
              <a:rPr dirty="0" sz="2600">
                <a:latin typeface="Arial"/>
                <a:cs typeface="Arial"/>
              </a:rPr>
              <a:t>	</a:t>
            </a:r>
            <a:r>
              <a:rPr dirty="0" sz="2600" spc="-10">
                <a:latin typeface="Arial"/>
                <a:cs typeface="Arial"/>
              </a:rPr>
              <a:t>area) </a:t>
            </a:r>
            <a:r>
              <a:rPr dirty="0" sz="2600">
                <a:latin typeface="Arial"/>
                <a:cs typeface="Arial"/>
              </a:rPr>
              <a:t>increased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18%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15%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38%</a:t>
            </a:r>
            <a:r>
              <a:rPr dirty="0" sz="2600" spc="-2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possible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Confirmation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Status?</a:t>
            </a:r>
            <a:r>
              <a:rPr dirty="0" sz="26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YES</a:t>
            </a:r>
            <a:endParaRPr sz="2600">
              <a:latin typeface="Arial"/>
              <a:cs typeface="Arial"/>
            </a:endParaRPr>
          </a:p>
          <a:p>
            <a:pPr marL="12700" marR="36830">
              <a:lnSpc>
                <a:spcPts val="2690"/>
              </a:lnSpc>
              <a:spcBef>
                <a:spcPts val="1155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600" spc="-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voting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from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Confirmation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Status,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600" spc="-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Status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supposed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change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‘Active’?</a:t>
            </a:r>
            <a:r>
              <a:rPr dirty="0" sz="2600" spc="-7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YES.</a:t>
            </a:r>
            <a:endParaRPr sz="2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00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6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always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happen?</a:t>
            </a:r>
            <a:endParaRPr sz="2600">
              <a:latin typeface="Arial"/>
              <a:cs typeface="Arial"/>
            </a:endParaRPr>
          </a:p>
          <a:p>
            <a:pPr marL="12700" marR="1163320">
              <a:lnSpc>
                <a:spcPts val="2860"/>
              </a:lnSpc>
              <a:spcBef>
                <a:spcPts val="1019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Do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some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registrations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flip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‘Confirmation’</a:t>
            </a:r>
            <a:r>
              <a:rPr dirty="0" sz="2600" spc="-1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status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‘Active’,</a:t>
            </a:r>
            <a:r>
              <a:rPr dirty="0" sz="26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then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flip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back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to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‘Confirmation’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39060" marR="5080" indent="-1912620">
              <a:lnSpc>
                <a:spcPct val="110300"/>
              </a:lnSpc>
              <a:spcBef>
                <a:spcPts val="95"/>
              </a:spcBef>
            </a:pPr>
            <a:r>
              <a:rPr dirty="0" sz="3600">
                <a:solidFill>
                  <a:srgbClr val="2F5495"/>
                </a:solidFill>
              </a:rPr>
              <a:t>Deaths,</a:t>
            </a:r>
            <a:r>
              <a:rPr dirty="0" sz="3600" spc="-8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Non-</a:t>
            </a:r>
            <a:r>
              <a:rPr dirty="0" sz="3600" spc="-10">
                <a:solidFill>
                  <a:srgbClr val="2F5495"/>
                </a:solidFill>
              </a:rPr>
              <a:t>Voters,</a:t>
            </a:r>
            <a:r>
              <a:rPr dirty="0" sz="3600" spc="-8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Duplicates</a:t>
            </a:r>
            <a:r>
              <a:rPr dirty="0" sz="3600" spc="-80">
                <a:solidFill>
                  <a:srgbClr val="2F5495"/>
                </a:solidFill>
              </a:rPr>
              <a:t> </a:t>
            </a:r>
            <a:r>
              <a:rPr dirty="0" sz="3600" spc="-25">
                <a:solidFill>
                  <a:srgbClr val="2F5495"/>
                </a:solidFill>
              </a:rPr>
              <a:t>and </a:t>
            </a:r>
            <a:r>
              <a:rPr dirty="0" sz="3600">
                <a:solidFill>
                  <a:srgbClr val="2F5495"/>
                </a:solidFill>
              </a:rPr>
              <a:t>Address </a:t>
            </a:r>
            <a:r>
              <a:rPr dirty="0" sz="3600" spc="-10">
                <a:solidFill>
                  <a:srgbClr val="2F5495"/>
                </a:solidFill>
              </a:rPr>
              <a:t>Changes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8027" y="1733176"/>
            <a:ext cx="9111615" cy="494474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065" marR="5080">
              <a:lnSpc>
                <a:spcPts val="2990"/>
              </a:lnSpc>
              <a:spcBef>
                <a:spcPts val="315"/>
              </a:spcBef>
            </a:pPr>
            <a:r>
              <a:rPr dirty="0" sz="2600">
                <a:latin typeface="Arial"/>
                <a:cs typeface="Arial"/>
              </a:rPr>
              <a:t>Federal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laws</a:t>
            </a:r>
            <a:r>
              <a:rPr dirty="0" sz="2600" spc="-10">
                <a:latin typeface="Arial"/>
                <a:cs typeface="Arial"/>
              </a:rPr>
              <a:t> NVRA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65">
                <a:latin typeface="Arial"/>
                <a:cs typeface="Arial"/>
              </a:rPr>
              <a:t>HAVA,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along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Revised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Code </a:t>
            </a:r>
            <a:r>
              <a:rPr dirty="0" sz="2600">
                <a:latin typeface="Arial"/>
                <a:cs typeface="Arial"/>
              </a:rPr>
              <a:t>consistently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make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‘reasonable’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effort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removing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following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ineligible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voters:</a:t>
            </a:r>
            <a:endParaRPr sz="2600">
              <a:latin typeface="Arial"/>
              <a:cs typeface="Arial"/>
            </a:endParaRPr>
          </a:p>
          <a:p>
            <a:pPr algn="ctr" marL="227965">
              <a:lnSpc>
                <a:spcPct val="100000"/>
              </a:lnSpc>
              <a:spcBef>
                <a:spcPts val="590"/>
              </a:spcBef>
            </a:pPr>
            <a:r>
              <a:rPr dirty="0" sz="2600" b="1">
                <a:latin typeface="Arial"/>
                <a:cs typeface="Arial"/>
              </a:rPr>
              <a:t>Registered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voters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who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have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died</a:t>
            </a:r>
            <a:endParaRPr sz="2600">
              <a:latin typeface="Arial"/>
              <a:cs typeface="Arial"/>
            </a:endParaRPr>
          </a:p>
          <a:p>
            <a:pPr algn="ctr" marL="711835" marR="471805">
              <a:lnSpc>
                <a:spcPct val="121500"/>
              </a:lnSpc>
            </a:pPr>
            <a:r>
              <a:rPr dirty="0" sz="2600" b="1">
                <a:latin typeface="Arial"/>
                <a:cs typeface="Arial"/>
              </a:rPr>
              <a:t>Non-voters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who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do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not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respond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mailed </a:t>
            </a:r>
            <a:r>
              <a:rPr dirty="0" sz="2600" spc="-10" b="1">
                <a:latin typeface="Arial"/>
                <a:cs typeface="Arial"/>
              </a:rPr>
              <a:t>Notice </a:t>
            </a:r>
            <a:r>
              <a:rPr dirty="0" sz="2600" b="1">
                <a:latin typeface="Arial"/>
                <a:cs typeface="Arial"/>
              </a:rPr>
              <a:t>Duplicate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registered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voters</a:t>
            </a:r>
            <a:endParaRPr sz="2600">
              <a:latin typeface="Arial"/>
              <a:cs typeface="Arial"/>
            </a:endParaRPr>
          </a:p>
          <a:p>
            <a:pPr algn="ctr" marL="230504">
              <a:lnSpc>
                <a:spcPct val="100000"/>
              </a:lnSpc>
              <a:spcBef>
                <a:spcPts val="675"/>
              </a:spcBef>
            </a:pPr>
            <a:r>
              <a:rPr dirty="0" sz="2600" b="1">
                <a:latin typeface="Arial"/>
                <a:cs typeface="Arial"/>
              </a:rPr>
              <a:t>Registered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voters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who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have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moved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outside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precinct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 marL="1527175" marR="1289050" indent="504190">
              <a:lnSpc>
                <a:spcPct val="110400"/>
              </a:lnSpc>
            </a:pP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YOU</a:t>
            </a:r>
            <a:r>
              <a:rPr dirty="0" sz="2600" spc="-5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decide</a:t>
            </a:r>
            <a:r>
              <a:rPr dirty="0" sz="26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‘reasonable’</a:t>
            </a:r>
            <a:r>
              <a:rPr dirty="0" sz="2600" spc="-114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efforts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were</a:t>
            </a:r>
            <a:r>
              <a:rPr dirty="0" sz="2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made</a:t>
            </a:r>
            <a:r>
              <a:rPr dirty="0" sz="2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removing</a:t>
            </a:r>
            <a:r>
              <a:rPr dirty="0" sz="2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ineligible</a:t>
            </a:r>
            <a:r>
              <a:rPr dirty="0" sz="26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voters</a:t>
            </a:r>
            <a:endParaRPr sz="2600">
              <a:latin typeface="Arial"/>
              <a:cs typeface="Arial"/>
            </a:endParaRPr>
          </a:p>
          <a:p>
            <a:pPr marL="1774189">
              <a:lnSpc>
                <a:spcPct val="100000"/>
              </a:lnSpc>
              <a:spcBef>
                <a:spcPts val="310"/>
              </a:spcBef>
            </a:pP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after</a:t>
            </a:r>
            <a:r>
              <a:rPr dirty="0" sz="2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viewing</a:t>
            </a:r>
            <a:r>
              <a:rPr dirty="0" sz="2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the next</a:t>
            </a:r>
            <a:r>
              <a:rPr dirty="0" sz="2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set</a:t>
            </a:r>
            <a:r>
              <a:rPr dirty="0" sz="2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screens.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8962"/>
            <a:ext cx="597789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DECEASED REGISTERED</a:t>
            </a:r>
            <a:r>
              <a:rPr dirty="0" sz="2800" spc="5"/>
              <a:t> </a:t>
            </a:r>
            <a:r>
              <a:rPr dirty="0" sz="2800" spc="-10"/>
              <a:t>VOTERS</a:t>
            </a:r>
            <a:endParaRPr sz="28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106812"/>
            <a:ext cx="8375015" cy="5076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990"/>
              </a:lnSpc>
              <a:spcBef>
                <a:spcPts val="105"/>
              </a:spcBef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491</a:t>
            </a:r>
            <a:r>
              <a:rPr dirty="0" sz="26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voter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registrations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have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matching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death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records</a:t>
            </a:r>
            <a:endParaRPr sz="2600">
              <a:latin typeface="Calibri"/>
              <a:cs typeface="Calibri"/>
            </a:endParaRPr>
          </a:p>
          <a:p>
            <a:pPr marL="544195">
              <a:lnSpc>
                <a:spcPts val="2990"/>
              </a:lnSpc>
              <a:tabLst>
                <a:tab pos="1617345" algn="l"/>
              </a:tabLst>
            </a:pP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13,888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Nov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2021,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635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Aug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2022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544195" marR="696595" indent="-532130">
              <a:lnSpc>
                <a:spcPts val="2860"/>
              </a:lnSpc>
              <a:spcBef>
                <a:spcPts val="5"/>
              </a:spcBef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217</a:t>
            </a:r>
            <a:r>
              <a:rPr dirty="0" sz="26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voter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registrations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matching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death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records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have </a:t>
            </a:r>
            <a:r>
              <a:rPr dirty="0" sz="2600">
                <a:latin typeface="Calibri"/>
                <a:cs typeface="Calibri"/>
              </a:rPr>
              <a:t>ACTIVE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Status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ts val="2800"/>
              </a:lnSpc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9,624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Nov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2021,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267</a:t>
            </a:r>
            <a:r>
              <a:rPr dirty="0" sz="26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Aug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2022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619125" marR="291465" indent="-607060">
              <a:lnSpc>
                <a:spcPts val="2860"/>
              </a:lnSpc>
              <a:spcBef>
                <a:spcPts val="5"/>
              </a:spcBef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123</a:t>
            </a:r>
            <a:r>
              <a:rPr dirty="0" sz="26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voter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registrations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date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death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before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Oct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4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2020 </a:t>
            </a:r>
            <a:r>
              <a:rPr dirty="0" sz="2600">
                <a:latin typeface="Calibri"/>
                <a:cs typeface="Calibri"/>
              </a:rPr>
              <a:t>voted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Nov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2020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Presidential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election.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535305" marR="5080" indent="-373380">
              <a:lnSpc>
                <a:spcPts val="2860"/>
              </a:lnSpc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83</a:t>
            </a:r>
            <a:r>
              <a:rPr dirty="0" sz="26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voters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with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date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death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before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Oct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8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2022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voted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the </a:t>
            </a:r>
            <a:r>
              <a:rPr dirty="0" sz="2600">
                <a:latin typeface="Calibri"/>
                <a:cs typeface="Calibri"/>
              </a:rPr>
              <a:t>Nov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2022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general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election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5"/>
              </a:spcBef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62</a:t>
            </a:r>
            <a:r>
              <a:rPr dirty="0" sz="26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voters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were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registered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after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their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date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death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17475">
              <a:lnSpc>
                <a:spcPts val="2970"/>
              </a:lnSpc>
              <a:spcBef>
                <a:spcPts val="105"/>
              </a:spcBef>
            </a:pPr>
            <a:r>
              <a:rPr dirty="0" sz="2600" i="1">
                <a:latin typeface="Arial"/>
                <a:cs typeface="Arial"/>
              </a:rPr>
              <a:t>Are</a:t>
            </a:r>
            <a:r>
              <a:rPr dirty="0" sz="2600" spc="-3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Really</a:t>
            </a:r>
            <a:r>
              <a:rPr dirty="0" sz="2600" spc="-2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Old</a:t>
            </a:r>
            <a:r>
              <a:rPr dirty="0" sz="2600" spc="-1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People</a:t>
            </a:r>
            <a:r>
              <a:rPr dirty="0" sz="2600" spc="-2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Registered</a:t>
            </a:r>
            <a:r>
              <a:rPr dirty="0" sz="2600" spc="-2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&amp;</a:t>
            </a:r>
            <a:r>
              <a:rPr dirty="0" sz="2600" spc="-4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Voting</a:t>
            </a:r>
            <a:r>
              <a:rPr dirty="0" sz="2600" spc="-4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in</a:t>
            </a:r>
            <a:r>
              <a:rPr dirty="0" sz="2600" spc="-2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Ohio?</a:t>
            </a:r>
            <a:r>
              <a:rPr dirty="0" sz="2600" spc="-65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YES.</a:t>
            </a:r>
            <a:endParaRPr sz="2600">
              <a:latin typeface="Arial"/>
              <a:cs typeface="Arial"/>
            </a:endParaRPr>
          </a:p>
          <a:p>
            <a:pPr marL="137160">
              <a:lnSpc>
                <a:spcPts val="2010"/>
              </a:lnSpc>
            </a:pPr>
            <a:r>
              <a:rPr dirty="0" sz="1800" b="0">
                <a:latin typeface="Arial"/>
                <a:cs typeface="Arial"/>
              </a:rPr>
              <a:t>In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Nov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2022,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over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500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people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over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the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age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of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spc="-25" b="0">
                <a:latin typeface="Arial"/>
                <a:cs typeface="Arial"/>
              </a:rPr>
              <a:t>114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were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registered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in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Ohio</a:t>
            </a:r>
            <a:r>
              <a:rPr dirty="0" sz="1800" spc="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and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75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voted.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19555"/>
            <a:ext cx="9172955" cy="570737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652" y="422536"/>
            <a:ext cx="8269605" cy="106553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 marR="5080" indent="280035">
              <a:lnSpc>
                <a:spcPts val="2990"/>
              </a:lnSpc>
              <a:spcBef>
                <a:spcPts val="315"/>
              </a:spcBef>
              <a:tabLst>
                <a:tab pos="4714875" algn="l"/>
                <a:tab pos="7503159" algn="l"/>
              </a:tabLst>
            </a:pPr>
            <a:r>
              <a:rPr dirty="0" sz="2600" i="1">
                <a:latin typeface="Arial"/>
                <a:cs typeface="Arial"/>
              </a:rPr>
              <a:t>Are</a:t>
            </a:r>
            <a:r>
              <a:rPr dirty="0" sz="2600" spc="-2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dead</a:t>
            </a:r>
            <a:r>
              <a:rPr dirty="0" sz="2600" spc="-3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people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from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Butler</a:t>
            </a:r>
            <a:r>
              <a:rPr dirty="0" sz="2600" spc="-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County</a:t>
            </a:r>
            <a:r>
              <a:rPr dirty="0" sz="2600" spc="-2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on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the</a:t>
            </a:r>
            <a:r>
              <a:rPr dirty="0" sz="2600" spc="-25" i="1">
                <a:latin typeface="Arial"/>
                <a:cs typeface="Arial"/>
              </a:rPr>
              <a:t> </a:t>
            </a:r>
            <a:r>
              <a:rPr dirty="0" sz="2600" spc="-10" i="1">
                <a:latin typeface="Arial"/>
                <a:cs typeface="Arial"/>
              </a:rPr>
              <a:t>Voter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Registration</a:t>
            </a:r>
            <a:r>
              <a:rPr dirty="0" sz="2600" spc="-5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Database?</a:t>
            </a:r>
            <a:r>
              <a:rPr dirty="0" sz="2600" spc="-90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YES.</a:t>
            </a:r>
            <a:r>
              <a:rPr dirty="0" sz="2600" i="1">
                <a:latin typeface="Arial"/>
                <a:cs typeface="Arial"/>
              </a:rPr>
              <a:t>	Are</a:t>
            </a:r>
            <a:r>
              <a:rPr dirty="0" sz="2600" spc="-2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they</a:t>
            </a:r>
            <a:r>
              <a:rPr dirty="0" sz="2600" spc="-10" i="1">
                <a:latin typeface="Arial"/>
                <a:cs typeface="Arial"/>
              </a:rPr>
              <a:t> voting?</a:t>
            </a:r>
            <a:r>
              <a:rPr dirty="0" sz="2600" i="1">
                <a:latin typeface="Arial"/>
                <a:cs typeface="Arial"/>
              </a:rPr>
              <a:t>	</a:t>
            </a:r>
            <a:r>
              <a:rPr dirty="0" sz="2600" spc="-20" i="1">
                <a:latin typeface="Arial"/>
                <a:cs typeface="Arial"/>
              </a:rPr>
              <a:t>YES.</a:t>
            </a:r>
            <a:endParaRPr sz="2600">
              <a:latin typeface="Arial"/>
              <a:cs typeface="Arial"/>
            </a:endParaRPr>
          </a:p>
          <a:p>
            <a:pPr marL="1558925">
              <a:lnSpc>
                <a:spcPts val="1989"/>
              </a:lnSpc>
            </a:pPr>
            <a:r>
              <a:rPr dirty="0" sz="1800" b="0">
                <a:latin typeface="Arial"/>
                <a:cs typeface="Arial"/>
              </a:rPr>
              <a:t>at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minimum,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these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voter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records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require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an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" y="1479804"/>
            <a:ext cx="9649967" cy="53660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204" y="372004"/>
            <a:ext cx="8049259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3464A3"/>
                </a:solidFill>
              </a:rPr>
              <a:t>Presidential Election</a:t>
            </a:r>
            <a:r>
              <a:rPr dirty="0" sz="3600" spc="-40">
                <a:solidFill>
                  <a:srgbClr val="3464A3"/>
                </a:solidFill>
              </a:rPr>
              <a:t> </a:t>
            </a:r>
            <a:r>
              <a:rPr dirty="0" sz="3600">
                <a:solidFill>
                  <a:srgbClr val="3464A3"/>
                </a:solidFill>
              </a:rPr>
              <a:t>Day</a:t>
            </a:r>
            <a:r>
              <a:rPr dirty="0" sz="3600" spc="-135">
                <a:solidFill>
                  <a:srgbClr val="3464A3"/>
                </a:solidFill>
              </a:rPr>
              <a:t> </a:t>
            </a:r>
            <a:r>
              <a:rPr dirty="0" sz="3600">
                <a:solidFill>
                  <a:srgbClr val="3464A3"/>
                </a:solidFill>
              </a:rPr>
              <a:t>Act</a:t>
            </a:r>
            <a:r>
              <a:rPr dirty="0" sz="3600" spc="-5">
                <a:solidFill>
                  <a:srgbClr val="3464A3"/>
                </a:solidFill>
              </a:rPr>
              <a:t> </a:t>
            </a:r>
            <a:r>
              <a:rPr dirty="0" sz="3600">
                <a:solidFill>
                  <a:srgbClr val="3464A3"/>
                </a:solidFill>
              </a:rPr>
              <a:t>of </a:t>
            </a:r>
            <a:r>
              <a:rPr dirty="0" sz="3600" spc="-20">
                <a:solidFill>
                  <a:srgbClr val="3464A3"/>
                </a:solidFill>
              </a:rPr>
              <a:t>1845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13645"/>
            <a:ext cx="9182100" cy="5219700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60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Constitution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delegated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national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elections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states.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ts val="2900"/>
              </a:lnSpc>
              <a:spcBef>
                <a:spcPts val="1645"/>
              </a:spcBef>
            </a:pPr>
            <a:r>
              <a:rPr dirty="0" sz="2800">
                <a:latin typeface="Arial"/>
                <a:cs typeface="Arial"/>
              </a:rPr>
              <a:t>Congress</a:t>
            </a:r>
            <a:r>
              <a:rPr dirty="0" sz="2800" spc="1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allowed</a:t>
            </a:r>
            <a:r>
              <a:rPr dirty="0" sz="2800" spc="2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individual</a:t>
            </a:r>
            <a:r>
              <a:rPr dirty="0" sz="2800" spc="3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states</a:t>
            </a:r>
            <a:r>
              <a:rPr dirty="0" sz="2800" spc="2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1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select</a:t>
            </a:r>
            <a:r>
              <a:rPr dirty="0" sz="2800" spc="2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their</a:t>
            </a:r>
            <a:r>
              <a:rPr dirty="0" sz="2800" spc="20">
                <a:latin typeface="Arial"/>
                <a:cs typeface="Arial"/>
              </a:rPr>
              <a:t>  </a:t>
            </a:r>
            <a:r>
              <a:rPr dirty="0" sz="2800" spc="-25">
                <a:latin typeface="Arial"/>
                <a:cs typeface="Arial"/>
              </a:rPr>
              <a:t>own </a:t>
            </a:r>
            <a:r>
              <a:rPr dirty="0" sz="2800">
                <a:latin typeface="Arial"/>
                <a:cs typeface="Arial"/>
              </a:rPr>
              <a:t>election </a:t>
            </a:r>
            <a:r>
              <a:rPr dirty="0" sz="2800" spc="-10">
                <a:latin typeface="Arial"/>
                <a:cs typeface="Arial"/>
              </a:rPr>
              <a:t>dates.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175"/>
              </a:spcBef>
            </a:pPr>
            <a:r>
              <a:rPr dirty="0" sz="2800">
                <a:latin typeface="Arial"/>
                <a:cs typeface="Arial"/>
              </a:rPr>
              <a:t>Eventually</a:t>
            </a:r>
            <a:r>
              <a:rPr dirty="0" sz="2800" spc="-1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it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became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clear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procedure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was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problematic.</a:t>
            </a:r>
            <a:endParaRPr sz="2800">
              <a:latin typeface="Arial"/>
              <a:cs typeface="Arial"/>
            </a:endParaRPr>
          </a:p>
          <a:p>
            <a:pPr algn="just" marL="12700" marR="6985">
              <a:lnSpc>
                <a:spcPts val="2890"/>
              </a:lnSpc>
              <a:spcBef>
                <a:spcPts val="1400"/>
              </a:spcBef>
            </a:pPr>
            <a:r>
              <a:rPr dirty="0" sz="2800">
                <a:latin typeface="Arial"/>
                <a:cs typeface="Arial"/>
              </a:rPr>
              <a:t>Knowledge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election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results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early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voting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states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affected </a:t>
            </a:r>
            <a:r>
              <a:rPr dirty="0" sz="2800">
                <a:latin typeface="Arial"/>
                <a:cs typeface="Arial"/>
              </a:rPr>
              <a:t>voter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turnout.</a:t>
            </a:r>
            <a:endParaRPr sz="2800">
              <a:latin typeface="Arial"/>
              <a:cs typeface="Arial"/>
            </a:endParaRPr>
          </a:p>
          <a:p>
            <a:pPr algn="just" marL="12700" marR="5715">
              <a:lnSpc>
                <a:spcPct val="86200"/>
              </a:lnSpc>
              <a:spcBef>
                <a:spcPts val="1360"/>
              </a:spcBef>
            </a:pPr>
            <a:r>
              <a:rPr dirty="0" sz="2800">
                <a:latin typeface="Arial"/>
                <a:cs typeface="Arial"/>
              </a:rPr>
              <a:t>In  a</a:t>
            </a:r>
            <a:r>
              <a:rPr dirty="0" sz="2800" spc="-1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close</a:t>
            </a:r>
            <a:r>
              <a:rPr dirty="0" sz="2800" spc="-1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election,  later  voting  states  and  </a:t>
            </a:r>
            <a:r>
              <a:rPr dirty="0" sz="2800" spc="-10">
                <a:latin typeface="Arial"/>
                <a:cs typeface="Arial"/>
              </a:rPr>
              <a:t>last-minute </a:t>
            </a:r>
            <a:r>
              <a:rPr dirty="0" sz="2800">
                <a:latin typeface="Arial"/>
                <a:cs typeface="Arial"/>
              </a:rPr>
              <a:t>voters</a:t>
            </a:r>
            <a:r>
              <a:rPr dirty="0" sz="2800" spc="4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had</a:t>
            </a:r>
            <a:r>
              <a:rPr dirty="0" sz="2800" spc="4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4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power</a:t>
            </a:r>
            <a:r>
              <a:rPr dirty="0" sz="2800" spc="4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4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sway</a:t>
            </a:r>
            <a:r>
              <a:rPr dirty="0" sz="2800" spc="4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4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outcome</a:t>
            </a:r>
            <a:r>
              <a:rPr dirty="0" sz="2800" spc="43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4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</a:t>
            </a:r>
            <a:r>
              <a:rPr dirty="0" sz="2800" spc="4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entire election.</a:t>
            </a:r>
            <a:endParaRPr sz="2800">
              <a:latin typeface="Arial"/>
              <a:cs typeface="Arial"/>
            </a:endParaRPr>
          </a:p>
          <a:p>
            <a:pPr algn="just" marL="12700" marR="5715">
              <a:lnSpc>
                <a:spcPts val="2890"/>
              </a:lnSpc>
              <a:spcBef>
                <a:spcPts val="1400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3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large</a:t>
            </a:r>
            <a:r>
              <a:rPr dirty="0" sz="2800" spc="3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window</a:t>
            </a:r>
            <a:r>
              <a:rPr dirty="0" sz="2800" spc="3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3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conduct</a:t>
            </a:r>
            <a:r>
              <a:rPr dirty="0" sz="2800" spc="3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elections</a:t>
            </a:r>
            <a:r>
              <a:rPr dirty="0" sz="2800" spc="3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across</a:t>
            </a:r>
            <a:r>
              <a:rPr dirty="0" sz="2800" spc="3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30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states </a:t>
            </a:r>
            <a:r>
              <a:rPr dirty="0" sz="2800">
                <a:latin typeface="Arial"/>
                <a:cs typeface="Arial"/>
              </a:rPr>
              <a:t>enabled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voter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fraud.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895" y="422536"/>
            <a:ext cx="8178800" cy="106553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2700" marR="5080" indent="2540">
              <a:lnSpc>
                <a:spcPts val="2990"/>
              </a:lnSpc>
              <a:spcBef>
                <a:spcPts val="315"/>
              </a:spcBef>
              <a:tabLst>
                <a:tab pos="4714875" algn="l"/>
              </a:tabLst>
            </a:pPr>
            <a:r>
              <a:rPr dirty="0" sz="2600" i="1">
                <a:latin typeface="Arial"/>
                <a:cs typeface="Arial"/>
              </a:rPr>
              <a:t>Are</a:t>
            </a:r>
            <a:r>
              <a:rPr dirty="0" sz="2600" spc="-3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dead</a:t>
            </a:r>
            <a:r>
              <a:rPr dirty="0" sz="2600" spc="-3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people</a:t>
            </a:r>
            <a:r>
              <a:rPr dirty="0" sz="2600" spc="-1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from</a:t>
            </a:r>
            <a:r>
              <a:rPr dirty="0" sz="2600" spc="-1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Hamilton</a:t>
            </a:r>
            <a:r>
              <a:rPr dirty="0" sz="2600" spc="-2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County</a:t>
            </a:r>
            <a:r>
              <a:rPr dirty="0" sz="2600" spc="-1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on</a:t>
            </a:r>
            <a:r>
              <a:rPr dirty="0" sz="2600" spc="-15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the</a:t>
            </a:r>
            <a:r>
              <a:rPr dirty="0" sz="2600" spc="-30" i="1">
                <a:latin typeface="Arial"/>
                <a:cs typeface="Arial"/>
              </a:rPr>
              <a:t> </a:t>
            </a:r>
            <a:r>
              <a:rPr dirty="0" sz="2600" spc="-10" i="1">
                <a:latin typeface="Arial"/>
                <a:cs typeface="Arial"/>
              </a:rPr>
              <a:t>Voter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Registration</a:t>
            </a:r>
            <a:r>
              <a:rPr dirty="0" sz="2600" spc="-5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Database?</a:t>
            </a:r>
            <a:r>
              <a:rPr dirty="0" sz="2600" spc="-90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YES.</a:t>
            </a:r>
            <a:r>
              <a:rPr dirty="0" sz="2600" i="1">
                <a:latin typeface="Arial"/>
                <a:cs typeface="Arial"/>
              </a:rPr>
              <a:t>	Are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they</a:t>
            </a:r>
            <a:r>
              <a:rPr dirty="0" sz="2600" spc="-10" i="1">
                <a:latin typeface="Arial"/>
                <a:cs typeface="Arial"/>
              </a:rPr>
              <a:t> </a:t>
            </a:r>
            <a:r>
              <a:rPr dirty="0" sz="2600" i="1">
                <a:latin typeface="Arial"/>
                <a:cs typeface="Arial"/>
              </a:rPr>
              <a:t>voting?</a:t>
            </a:r>
            <a:r>
              <a:rPr dirty="0" sz="2600" spc="-80" i="1">
                <a:latin typeface="Arial"/>
                <a:cs typeface="Arial"/>
              </a:rPr>
              <a:t> </a:t>
            </a:r>
            <a:r>
              <a:rPr dirty="0" sz="2600" spc="-20" i="1">
                <a:latin typeface="Arial"/>
                <a:cs typeface="Arial"/>
              </a:rPr>
              <a:t>YES.</a:t>
            </a:r>
            <a:endParaRPr sz="2600">
              <a:latin typeface="Arial"/>
              <a:cs typeface="Arial"/>
            </a:endParaRPr>
          </a:p>
          <a:p>
            <a:pPr marL="1511935">
              <a:lnSpc>
                <a:spcPts val="1989"/>
              </a:lnSpc>
            </a:pPr>
            <a:r>
              <a:rPr dirty="0" sz="1800" b="0">
                <a:latin typeface="Arial"/>
                <a:cs typeface="Arial"/>
              </a:rPr>
              <a:t>at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minimum,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these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voter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records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require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an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1479804"/>
            <a:ext cx="9093707" cy="538276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40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2488" y="759493"/>
            <a:ext cx="6318250" cy="1739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33900"/>
              </a:lnSpc>
              <a:spcBef>
                <a:spcPts val="100"/>
              </a:spcBef>
            </a:pP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8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many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registrants</a:t>
            </a:r>
            <a:r>
              <a:rPr dirty="0" sz="28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8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8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8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statewide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voter registration 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database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8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age 22</a:t>
            </a:r>
            <a:r>
              <a:rPr dirty="0" sz="2800" spc="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or </a:t>
            </a:r>
            <a:r>
              <a:rPr dirty="0" sz="2800" spc="-10" i="1">
                <a:solidFill>
                  <a:srgbClr val="2F5495"/>
                </a:solidFill>
                <a:latin typeface="Arial"/>
                <a:cs typeface="Arial"/>
              </a:rPr>
              <a:t>older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6148" y="2472469"/>
            <a:ext cx="8713470" cy="442976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50"/>
              </a:spcBef>
            </a:pP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had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800" spc="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opportunity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8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20" b="1" i="1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endParaRPr sz="2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150"/>
              </a:spcBef>
            </a:pP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presidential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election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before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2020,</a:t>
            </a:r>
            <a:endParaRPr sz="2800">
              <a:latin typeface="Arial"/>
              <a:cs typeface="Arial"/>
            </a:endParaRPr>
          </a:p>
          <a:p>
            <a:pPr algn="ctr" marL="99695">
              <a:lnSpc>
                <a:spcPct val="100000"/>
              </a:lnSpc>
              <a:spcBef>
                <a:spcPts val="1140"/>
              </a:spcBef>
            </a:pP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yet they have never</a:t>
            </a:r>
            <a:r>
              <a:rPr dirty="0" sz="2800" spc="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voted</a:t>
            </a:r>
            <a:r>
              <a:rPr dirty="0" sz="28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in up to 20 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years?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600" spc="-10" b="1" i="1">
                <a:solidFill>
                  <a:srgbClr val="FF0000"/>
                </a:solidFill>
                <a:latin typeface="Arial"/>
                <a:cs typeface="Arial"/>
              </a:rPr>
              <a:t>740,953</a:t>
            </a:r>
            <a:endParaRPr sz="3600">
              <a:latin typeface="Arial"/>
              <a:cs typeface="Arial"/>
            </a:endParaRPr>
          </a:p>
          <a:p>
            <a:pPr algn="ctr" marL="12700" marR="5080">
              <a:lnSpc>
                <a:spcPct val="110400"/>
              </a:lnSpc>
              <a:spcBef>
                <a:spcPts val="2815"/>
              </a:spcBef>
            </a:pPr>
            <a:r>
              <a:rPr dirty="0" sz="2800">
                <a:latin typeface="Arial"/>
                <a:cs typeface="Arial"/>
              </a:rPr>
              <a:t>Almost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10%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all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registrants on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statewide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voter </a:t>
            </a:r>
            <a:r>
              <a:rPr dirty="0" sz="2800">
                <a:latin typeface="Arial"/>
                <a:cs typeface="Arial"/>
              </a:rPr>
              <a:t>registration database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age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22 or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older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have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2800">
                <a:latin typeface="Arial"/>
                <a:cs typeface="Arial"/>
              </a:rPr>
              <a:t>never,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ever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voted!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73756"/>
            <a:ext cx="8926830" cy="607377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 marR="124460">
              <a:lnSpc>
                <a:spcPts val="3729"/>
              </a:lnSpc>
              <a:spcBef>
                <a:spcPts val="720"/>
              </a:spcBef>
            </a:pP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3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problem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long-term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non-</a:t>
            </a:r>
            <a:r>
              <a:rPr dirty="0" sz="3600" spc="-10" i="1">
                <a:solidFill>
                  <a:srgbClr val="2F5495"/>
                </a:solidFill>
                <a:latin typeface="Arial"/>
                <a:cs typeface="Arial"/>
              </a:rPr>
              <a:t>voters</a:t>
            </a:r>
            <a:r>
              <a:rPr dirty="0" sz="3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remain</a:t>
            </a:r>
            <a:r>
              <a:rPr dirty="0" sz="3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3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3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10" i="1">
                <a:solidFill>
                  <a:srgbClr val="2F5495"/>
                </a:solidFill>
                <a:latin typeface="Arial"/>
                <a:cs typeface="Arial"/>
              </a:rPr>
              <a:t>database?</a:t>
            </a:r>
            <a:endParaRPr sz="36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2485"/>
              </a:spcBef>
            </a:pPr>
            <a:r>
              <a:rPr dirty="0" sz="3600">
                <a:latin typeface="Arial"/>
                <a:cs typeface="Arial"/>
              </a:rPr>
              <a:t>Non-voting registrants </a:t>
            </a:r>
            <a:r>
              <a:rPr dirty="0" sz="3600" spc="-5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870585" marR="5080" indent="-457200">
              <a:lnSpc>
                <a:spcPts val="4140"/>
              </a:lnSpc>
              <a:spcBef>
                <a:spcPts val="1175"/>
              </a:spcBef>
              <a:buAutoNum type="arabicPeriod"/>
              <a:tabLst>
                <a:tab pos="873760" algn="l"/>
              </a:tabLst>
            </a:pPr>
            <a:r>
              <a:rPr dirty="0" sz="3600">
                <a:latin typeface="Arial"/>
                <a:cs typeface="Arial"/>
              </a:rPr>
              <a:t>distorts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the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true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number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of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electors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 spc="-25">
                <a:latin typeface="Arial"/>
                <a:cs typeface="Arial"/>
              </a:rPr>
              <a:t>who </a:t>
            </a:r>
            <a:r>
              <a:rPr dirty="0" sz="3600">
                <a:latin typeface="Arial"/>
                <a:cs typeface="Arial"/>
              </a:rPr>
              <a:t>are interested in </a:t>
            </a:r>
            <a:r>
              <a:rPr dirty="0" sz="3600" spc="-10">
                <a:latin typeface="Arial"/>
                <a:cs typeface="Arial"/>
              </a:rPr>
              <a:t>voting.</a:t>
            </a:r>
            <a:endParaRPr sz="3600">
              <a:latin typeface="Arial"/>
              <a:cs typeface="Arial"/>
            </a:endParaRPr>
          </a:p>
          <a:p>
            <a:pPr marL="873760" marR="180975" indent="-460375">
              <a:lnSpc>
                <a:spcPct val="110300"/>
              </a:lnSpc>
              <a:spcBef>
                <a:spcPts val="2470"/>
              </a:spcBef>
              <a:buAutoNum type="arabicPeriod"/>
              <a:tabLst>
                <a:tab pos="926465" algn="l"/>
              </a:tabLst>
            </a:pPr>
            <a:r>
              <a:rPr dirty="0" sz="3600">
                <a:latin typeface="Arial"/>
                <a:cs typeface="Arial"/>
              </a:rPr>
              <a:t>artificially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decreases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voter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turnout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%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 spc="-25">
                <a:latin typeface="Arial"/>
                <a:cs typeface="Arial"/>
              </a:rPr>
              <a:t>to </a:t>
            </a:r>
            <a:r>
              <a:rPr dirty="0" sz="3600" spc="-25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avoid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going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over</a:t>
            </a:r>
            <a:r>
              <a:rPr dirty="0" sz="3600" spc="-10">
                <a:latin typeface="Arial"/>
                <a:cs typeface="Arial"/>
              </a:rPr>
              <a:t> </a:t>
            </a:r>
            <a:r>
              <a:rPr dirty="0" sz="3600" spc="-20">
                <a:latin typeface="Arial"/>
                <a:cs typeface="Arial"/>
              </a:rPr>
              <a:t>100%</a:t>
            </a:r>
            <a:endParaRPr sz="3600">
              <a:latin typeface="Arial"/>
              <a:cs typeface="Arial"/>
            </a:endParaRPr>
          </a:p>
          <a:p>
            <a:pPr marL="870585" marR="1123315" indent="-457200">
              <a:lnSpc>
                <a:spcPts val="4140"/>
              </a:lnSpc>
              <a:spcBef>
                <a:spcPts val="3105"/>
              </a:spcBef>
              <a:buAutoNum type="arabicPeriod"/>
              <a:tabLst>
                <a:tab pos="873760" algn="l"/>
              </a:tabLst>
            </a:pPr>
            <a:r>
              <a:rPr dirty="0" sz="3600">
                <a:latin typeface="Arial"/>
                <a:cs typeface="Arial"/>
              </a:rPr>
              <a:t>allow</a:t>
            </a:r>
            <a:r>
              <a:rPr dirty="0" sz="3600" spc="-2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potential</a:t>
            </a:r>
            <a:r>
              <a:rPr dirty="0" sz="3600" spc="-3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bad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actors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to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insert </a:t>
            </a:r>
            <a:r>
              <a:rPr dirty="0" sz="3600">
                <a:latin typeface="Arial"/>
                <a:cs typeface="Arial"/>
              </a:rPr>
              <a:t>phantom votes in </a:t>
            </a:r>
            <a:r>
              <a:rPr dirty="0" sz="3600" spc="-10">
                <a:latin typeface="Arial"/>
                <a:cs typeface="Arial"/>
              </a:rPr>
              <a:t>elections.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457200"/>
            <a:ext cx="8874251" cy="685800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107" y="422490"/>
            <a:ext cx="636270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/>
              <a:t>DUPLICATE</a:t>
            </a:r>
            <a:r>
              <a:rPr dirty="0" sz="2800" spc="-65"/>
              <a:t> </a:t>
            </a:r>
            <a:r>
              <a:rPr dirty="0" sz="2800"/>
              <a:t>VOTER</a:t>
            </a:r>
            <a:r>
              <a:rPr dirty="0" sz="2800" spc="-55"/>
              <a:t> </a:t>
            </a:r>
            <a:r>
              <a:rPr dirty="0" sz="2800" spc="-10"/>
              <a:t>REGISTRATIONS</a:t>
            </a:r>
            <a:endParaRPr sz="2800"/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9712" y="835638"/>
            <a:ext cx="9096375" cy="494728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25400" marR="367030">
              <a:lnSpc>
                <a:spcPts val="2530"/>
              </a:lnSpc>
              <a:spcBef>
                <a:spcPts val="275"/>
              </a:spcBef>
            </a:pPr>
            <a:r>
              <a:rPr dirty="0" sz="2200">
                <a:latin typeface="Arial"/>
                <a:cs typeface="Arial"/>
              </a:rPr>
              <a:t>Ohio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has specific state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laws and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SOS directives that address steps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for </a:t>
            </a:r>
            <a:r>
              <a:rPr dirty="0" sz="2200">
                <a:latin typeface="Arial"/>
                <a:cs typeface="Arial"/>
              </a:rPr>
              <a:t>county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Boards of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Elections to follow to reduce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 prevent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duplicates.</a:t>
            </a:r>
            <a:endParaRPr sz="2200">
              <a:latin typeface="Arial"/>
              <a:cs typeface="Arial"/>
            </a:endParaRPr>
          </a:p>
          <a:p>
            <a:pPr marL="25400" marR="431800">
              <a:lnSpc>
                <a:spcPts val="2530"/>
              </a:lnSpc>
              <a:spcBef>
                <a:spcPts val="690"/>
              </a:spcBef>
            </a:pPr>
            <a:r>
              <a:rPr dirty="0" sz="2200">
                <a:latin typeface="Arial"/>
                <a:cs typeface="Arial"/>
              </a:rPr>
              <a:t>Per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SOS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Directive 2022-08: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“All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county boards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elections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must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keep </a:t>
            </a:r>
            <a:r>
              <a:rPr dirty="0" sz="2200">
                <a:latin typeface="Arial"/>
                <a:cs typeface="Arial"/>
              </a:rPr>
              <a:t>their duplicate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levels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.03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% on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rolling monthly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basis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(2,400</a:t>
            </a:r>
            <a:r>
              <a:rPr dirty="0" sz="2200" spc="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voters </a:t>
            </a:r>
            <a:r>
              <a:rPr dirty="0" sz="2200">
                <a:latin typeface="Arial"/>
                <a:cs typeface="Arial"/>
              </a:rPr>
              <a:t>statewide).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Secretary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State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expects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all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counties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have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0% </a:t>
            </a:r>
            <a:r>
              <a:rPr dirty="0" sz="2200">
                <a:latin typeface="Arial"/>
                <a:cs typeface="Arial"/>
              </a:rPr>
              <a:t>duplicate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voter registrations by</a:t>
            </a:r>
            <a:r>
              <a:rPr dirty="0" sz="2200" spc="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 14</a:t>
            </a:r>
            <a:r>
              <a:rPr dirty="0" baseline="28735" sz="2175">
                <a:latin typeface="Arial"/>
                <a:cs typeface="Arial"/>
              </a:rPr>
              <a:t>th</a:t>
            </a:r>
            <a:r>
              <a:rPr dirty="0" baseline="28735" sz="2175" spc="292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day prior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 an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election.</a:t>
            </a:r>
            <a:endParaRPr sz="2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80"/>
              </a:spcBef>
            </a:pP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0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0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counties</a:t>
            </a:r>
            <a:r>
              <a:rPr dirty="0" sz="20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don’t</a:t>
            </a:r>
            <a:r>
              <a:rPr dirty="0" sz="20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comply</a:t>
            </a:r>
            <a:r>
              <a:rPr dirty="0" sz="20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0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0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SOS</a:t>
            </a:r>
            <a:r>
              <a:rPr dirty="0" sz="20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directives</a:t>
            </a:r>
            <a:r>
              <a:rPr dirty="0" sz="20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relating</a:t>
            </a:r>
            <a:r>
              <a:rPr dirty="0" sz="20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0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2F5495"/>
                </a:solidFill>
                <a:latin typeface="Arial"/>
                <a:cs typeface="Arial"/>
              </a:rPr>
              <a:t>duplicates?</a:t>
            </a:r>
            <a:endParaRPr sz="2000">
              <a:latin typeface="Arial"/>
              <a:cs typeface="Arial"/>
            </a:endParaRPr>
          </a:p>
          <a:p>
            <a:pPr marL="25400" marR="114935">
              <a:lnSpc>
                <a:spcPts val="1550"/>
              </a:lnSpc>
              <a:spcBef>
                <a:spcPts val="1120"/>
              </a:spcBef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3503.12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|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Duplicate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-</a:t>
            </a:r>
            <a:r>
              <a:rPr dirty="0" sz="1500" spc="-8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All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registrations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carefully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checked,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case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any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person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found to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have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registered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more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than once,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additional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forms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500" spc="-3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be canceled 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by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 board of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elections.</a:t>
            </a:r>
            <a:endParaRPr sz="1500">
              <a:latin typeface="Arial"/>
              <a:cs typeface="Arial"/>
            </a:endParaRPr>
          </a:p>
          <a:p>
            <a:pPr marL="25400" marR="116205">
              <a:lnSpc>
                <a:spcPts val="1550"/>
              </a:lnSpc>
              <a:spcBef>
                <a:spcPts val="630"/>
              </a:spcBef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3503.111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|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Registering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another county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-</a:t>
            </a:r>
            <a:r>
              <a:rPr dirty="0" sz="15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any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register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or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change the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 of any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person</a:t>
            </a:r>
            <a:r>
              <a:rPr dirty="0" sz="15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determined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not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to be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 resident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that county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under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ts val="1415"/>
              </a:lnSpc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3503.02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Revised</a:t>
            </a:r>
            <a:r>
              <a:rPr dirty="0" sz="15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Code,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who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resident</a:t>
            </a:r>
            <a:r>
              <a:rPr dirty="0" sz="15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 qualified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elector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another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in 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endParaRPr sz="1500">
              <a:latin typeface="Arial"/>
              <a:cs typeface="Arial"/>
            </a:endParaRPr>
          </a:p>
          <a:p>
            <a:pPr marL="25400">
              <a:lnSpc>
                <a:spcPts val="1680"/>
              </a:lnSpc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state,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on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behalf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 the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residence.</a:t>
            </a:r>
            <a:endParaRPr sz="1500">
              <a:latin typeface="Arial"/>
              <a:cs typeface="Arial"/>
            </a:endParaRPr>
          </a:p>
          <a:p>
            <a:pPr marL="25400" marR="17780">
              <a:lnSpc>
                <a:spcPct val="86200"/>
              </a:lnSpc>
              <a:spcBef>
                <a:spcPts val="620"/>
              </a:spcBef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director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any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registering a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person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under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send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completed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form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that person to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director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residence,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who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shall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enter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 form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proper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files and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shall promptly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send an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acknowledgment notice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as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prescribed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by the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secretary of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state to</a:t>
            </a:r>
            <a:r>
              <a:rPr dirty="0" sz="15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registrant at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new address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listed on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5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form.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2412" y="5804045"/>
            <a:ext cx="22421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SOS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Directive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dir2022-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08: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72156" y="5847588"/>
            <a:ext cx="6804659" cy="1968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3175">
              <a:lnSpc>
                <a:spcPts val="1550"/>
              </a:lnSpc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All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boards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must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keep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their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duplicate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levels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.030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percent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5112" y="6044184"/>
            <a:ext cx="4036060" cy="1981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0"/>
              </a:lnSpc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rolling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monthly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basis (2,400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voters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statewide).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82824" y="6000641"/>
            <a:ext cx="44697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When a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15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prints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ay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precinct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2412" y="6198761"/>
            <a:ext cx="854202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lists,77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it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vitally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important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have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local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statewide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voter registration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lists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as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accurate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</a:t>
            </a:r>
            <a:r>
              <a:rPr dirty="0" sz="15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possible.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69323" y="6242303"/>
            <a:ext cx="354965" cy="1968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11430">
              <a:lnSpc>
                <a:spcPts val="1550"/>
              </a:lnSpc>
            </a:pP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The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5112" y="6438900"/>
            <a:ext cx="8447405" cy="19685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SOS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expects all counties to have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their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duplicate numbers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at</a:t>
            </a:r>
            <a:r>
              <a:rPr dirty="0" u="sng" sz="1500" spc="-2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zero</a:t>
            </a:r>
            <a:r>
              <a:rPr dirty="0" u="sng" sz="1500" spc="-1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percent</a:t>
            </a:r>
            <a:r>
              <a:rPr dirty="0" u="sng" sz="1500" spc="-50">
                <a:solidFill>
                  <a:srgbClr val="702FA0"/>
                </a:solidFill>
                <a:uFill>
                  <a:solidFill>
                    <a:srgbClr val="702FA0"/>
                  </a:solidFill>
                </a:u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by the</a:t>
            </a:r>
            <a:r>
              <a:rPr dirty="0" sz="15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14th day prior</a:t>
            </a:r>
            <a:r>
              <a:rPr dirty="0" sz="15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5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702FA0"/>
                </a:solidFill>
                <a:latin typeface="Arial"/>
                <a:cs typeface="Arial"/>
              </a:rPr>
              <a:t>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15112" y="6635496"/>
            <a:ext cx="776605" cy="1981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52705">
              <a:lnSpc>
                <a:spcPts val="1560"/>
              </a:lnSpc>
            </a:pPr>
            <a:r>
              <a:rPr dirty="0" sz="1500" spc="-10">
                <a:solidFill>
                  <a:srgbClr val="702FA0"/>
                </a:solidFill>
                <a:latin typeface="Arial"/>
                <a:cs typeface="Arial"/>
              </a:rPr>
              <a:t>election.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43126"/>
            <a:ext cx="9177655" cy="16624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386840" indent="1558925">
              <a:lnSpc>
                <a:spcPct val="120400"/>
              </a:lnSpc>
              <a:spcBef>
                <a:spcPts val="95"/>
              </a:spcBef>
            </a:pPr>
            <a:r>
              <a:rPr dirty="0" sz="2600"/>
              <a:t>Likely</a:t>
            </a:r>
            <a:r>
              <a:rPr dirty="0" sz="2600" spc="-65"/>
              <a:t> </a:t>
            </a:r>
            <a:r>
              <a:rPr dirty="0" sz="2600"/>
              <a:t>Duplicate</a:t>
            </a:r>
            <a:r>
              <a:rPr dirty="0" sz="2600" spc="-60"/>
              <a:t> </a:t>
            </a:r>
            <a:r>
              <a:rPr dirty="0" sz="2600" spc="-20"/>
              <a:t>Voter</a:t>
            </a:r>
            <a:r>
              <a:rPr dirty="0" sz="2600" spc="-50"/>
              <a:t> </a:t>
            </a:r>
            <a:r>
              <a:rPr dirty="0" sz="2600" spc="-10"/>
              <a:t>Registrations </a:t>
            </a:r>
            <a:r>
              <a:rPr dirty="0" sz="2600">
                <a:solidFill>
                  <a:srgbClr val="FF0000"/>
                </a:solidFill>
              </a:rPr>
              <a:t>18,470</a:t>
            </a:r>
            <a:r>
              <a:rPr dirty="0" sz="2600" spc="-40">
                <a:solidFill>
                  <a:srgbClr val="FF0000"/>
                </a:solidFill>
              </a:rPr>
              <a:t> </a:t>
            </a:r>
            <a:r>
              <a:rPr dirty="0" sz="2600" b="0">
                <a:latin typeface="Arial"/>
                <a:cs typeface="Arial"/>
              </a:rPr>
              <a:t>likely</a:t>
            </a:r>
            <a:r>
              <a:rPr dirty="0" sz="2600" spc="-3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duplicate</a:t>
            </a:r>
            <a:r>
              <a:rPr dirty="0" sz="2600" spc="-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voter</a:t>
            </a:r>
            <a:r>
              <a:rPr dirty="0" sz="2600" spc="-3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records</a:t>
            </a:r>
            <a:r>
              <a:rPr dirty="0" sz="2600" spc="-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on</a:t>
            </a:r>
            <a:r>
              <a:rPr dirty="0" sz="2600" spc="-35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11/27/21</a:t>
            </a:r>
            <a:r>
              <a:rPr dirty="0" sz="2600" spc="-35" b="0">
                <a:latin typeface="Arial"/>
                <a:cs typeface="Arial"/>
              </a:rPr>
              <a:t> </a:t>
            </a:r>
            <a:r>
              <a:rPr dirty="0" sz="2600" spc="-20" b="0">
                <a:latin typeface="Arial"/>
                <a:cs typeface="Arial"/>
              </a:rPr>
              <a:t>with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690"/>
              </a:lnSpc>
              <a:spcBef>
                <a:spcPts val="15"/>
              </a:spcBef>
            </a:pPr>
            <a:r>
              <a:rPr dirty="0" sz="2600" b="0">
                <a:latin typeface="Arial"/>
                <a:cs typeface="Arial"/>
              </a:rPr>
              <a:t>matching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First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Name,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Last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Name,</a:t>
            </a:r>
            <a:r>
              <a:rPr dirty="0" sz="2600" spc="-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Middle</a:t>
            </a:r>
            <a:r>
              <a:rPr dirty="0" sz="2600" spc="-2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Initial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and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Birth</a:t>
            </a:r>
            <a:r>
              <a:rPr dirty="0" sz="2600" spc="-5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Date;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reduced</a:t>
            </a:r>
            <a:r>
              <a:rPr dirty="0" sz="2600" spc="-15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to</a:t>
            </a:r>
            <a:r>
              <a:rPr dirty="0" sz="2600" spc="-20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0000"/>
                </a:solidFill>
              </a:rPr>
              <a:t>4,879</a:t>
            </a:r>
            <a:r>
              <a:rPr dirty="0" sz="2600" spc="-10">
                <a:solidFill>
                  <a:srgbClr val="FF0000"/>
                </a:solidFill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on</a:t>
            </a:r>
            <a:r>
              <a:rPr dirty="0" sz="2600" spc="-15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12/26/22</a:t>
            </a:r>
            <a:r>
              <a:rPr dirty="0" sz="2600" spc="-10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after</a:t>
            </a:r>
            <a:r>
              <a:rPr dirty="0" sz="2600" spc="-15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z="2600" spc="-30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obvious</a:t>
            </a:r>
            <a:r>
              <a:rPr dirty="0" sz="2600" spc="-30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808080"/>
                </a:solidFill>
                <a:latin typeface="Arial"/>
                <a:cs typeface="Arial"/>
              </a:rPr>
              <a:t>clean-</a:t>
            </a:r>
            <a:r>
              <a:rPr dirty="0" sz="2600" spc="-25" b="0">
                <a:solidFill>
                  <a:srgbClr val="808080"/>
                </a:solidFill>
                <a:latin typeface="Arial"/>
                <a:cs typeface="Arial"/>
              </a:rPr>
              <a:t>up.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69667" y="1960446"/>
            <a:ext cx="57238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minimum,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voter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records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2252472"/>
            <a:ext cx="8976359" cy="418337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6" y="425633"/>
            <a:ext cx="9284335" cy="742950"/>
          </a:xfrm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121920" marR="5080" indent="-109855">
              <a:lnSpc>
                <a:spcPts val="2760"/>
              </a:lnSpc>
              <a:spcBef>
                <a:spcPts val="295"/>
              </a:spcBef>
            </a:pPr>
            <a:r>
              <a:rPr dirty="0" sz="2400"/>
              <a:t>Triplicate</a:t>
            </a:r>
            <a:r>
              <a:rPr dirty="0" sz="2400" spc="-55"/>
              <a:t> </a:t>
            </a:r>
            <a:r>
              <a:rPr dirty="0" sz="2400"/>
              <a:t>Butler</a:t>
            </a:r>
            <a:r>
              <a:rPr dirty="0" sz="2400" spc="-25"/>
              <a:t> </a:t>
            </a:r>
            <a:r>
              <a:rPr dirty="0" sz="2400"/>
              <a:t>County</a:t>
            </a:r>
            <a:r>
              <a:rPr dirty="0" sz="2400" spc="-40"/>
              <a:t> </a:t>
            </a:r>
            <a:r>
              <a:rPr dirty="0" sz="2400"/>
              <a:t>Registrations</a:t>
            </a:r>
            <a:r>
              <a:rPr dirty="0" sz="2400" spc="-40"/>
              <a:t> </a:t>
            </a:r>
            <a:r>
              <a:rPr dirty="0" sz="2400"/>
              <a:t>with</a:t>
            </a:r>
            <a:r>
              <a:rPr dirty="0" sz="2400" spc="-25"/>
              <a:t> </a:t>
            </a:r>
            <a:r>
              <a:rPr dirty="0" sz="2400"/>
              <a:t>Same/</a:t>
            </a:r>
            <a:r>
              <a:rPr dirty="0" sz="2400" spc="5"/>
              <a:t> </a:t>
            </a:r>
            <a:r>
              <a:rPr dirty="0" sz="2400"/>
              <a:t>Similar</a:t>
            </a:r>
            <a:r>
              <a:rPr dirty="0" sz="2400" spc="5"/>
              <a:t> </a:t>
            </a:r>
            <a:r>
              <a:rPr dirty="0" sz="2400" spc="-10"/>
              <a:t>Name, </a:t>
            </a:r>
            <a:r>
              <a:rPr dirty="0" sz="2400"/>
              <a:t>Address</a:t>
            </a:r>
            <a:r>
              <a:rPr dirty="0" sz="2400" spc="-5"/>
              <a:t> </a:t>
            </a:r>
            <a:r>
              <a:rPr dirty="0" sz="2400"/>
              <a:t>&amp;</a:t>
            </a:r>
            <a:r>
              <a:rPr dirty="0" sz="2400" spc="20"/>
              <a:t> </a:t>
            </a:r>
            <a:r>
              <a:rPr dirty="0" sz="2400"/>
              <a:t>Date</a:t>
            </a:r>
            <a:r>
              <a:rPr dirty="0" sz="2400" spc="-15"/>
              <a:t> </a:t>
            </a:r>
            <a:r>
              <a:rPr dirty="0" sz="2400"/>
              <a:t>of</a:t>
            </a:r>
            <a:r>
              <a:rPr dirty="0" sz="2400" spc="10"/>
              <a:t> </a:t>
            </a:r>
            <a:r>
              <a:rPr dirty="0" sz="2400" spc="-10"/>
              <a:t>Birth-</a:t>
            </a:r>
            <a:r>
              <a:rPr dirty="0" sz="2400"/>
              <a:t>on Dec</a:t>
            </a:r>
            <a:r>
              <a:rPr dirty="0" sz="2400" spc="-15"/>
              <a:t> </a:t>
            </a:r>
            <a:r>
              <a:rPr dirty="0" sz="2400"/>
              <a:t>4</a:t>
            </a:r>
            <a:r>
              <a:rPr dirty="0" sz="2400" spc="25"/>
              <a:t> </a:t>
            </a:r>
            <a:r>
              <a:rPr dirty="0" sz="2400"/>
              <a:t>2020 SWVRD not</a:t>
            </a:r>
            <a:r>
              <a:rPr dirty="0" sz="2400" spc="-10"/>
              <a:t> </a:t>
            </a:r>
            <a:r>
              <a:rPr dirty="0" sz="2400"/>
              <a:t>Nov 3 </a:t>
            </a:r>
            <a:r>
              <a:rPr dirty="0" sz="2400" spc="-20"/>
              <a:t>2020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65023" y="1129866"/>
            <a:ext cx="9538335" cy="82613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>
              <a:lnSpc>
                <a:spcPts val="2060"/>
              </a:lnSpc>
              <a:spcBef>
                <a:spcPts val="254"/>
              </a:spcBef>
            </a:pP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11/3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18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date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may</a:t>
            </a:r>
            <a:r>
              <a:rPr dirty="0" sz="18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18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changes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which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Provisional</a:t>
            </a:r>
            <a:r>
              <a:rPr dirty="0" sz="18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ballots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were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counted;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two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other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18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records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18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Registrations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Dates</a:t>
            </a:r>
            <a:r>
              <a:rPr dirty="0" sz="1800" spc="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after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10/5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F5495"/>
                </a:solidFill>
                <a:latin typeface="Arial"/>
                <a:cs typeface="Arial"/>
              </a:rPr>
              <a:t>deadline</a:t>
            </a:r>
            <a:r>
              <a:rPr dirty="0" sz="18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F5495"/>
                </a:solidFill>
                <a:latin typeface="Arial"/>
                <a:cs typeface="Arial"/>
              </a:rPr>
              <a:t>valid?</a:t>
            </a:r>
            <a:endParaRPr sz="1800">
              <a:latin typeface="Arial"/>
              <a:cs typeface="Arial"/>
            </a:endParaRPr>
          </a:p>
          <a:p>
            <a:pPr algn="ctr" marL="394335">
              <a:lnSpc>
                <a:spcPts val="2030"/>
              </a:lnSpc>
            </a:pP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minimum,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voter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records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" y="1947672"/>
            <a:ext cx="9672827" cy="490423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2209800" marR="5080" indent="-1937385">
              <a:lnSpc>
                <a:spcPts val="2760"/>
              </a:lnSpc>
              <a:spcBef>
                <a:spcPts val="295"/>
              </a:spcBef>
            </a:pPr>
            <a:r>
              <a:rPr dirty="0" sz="2400"/>
              <a:t>Duplicate</a:t>
            </a:r>
            <a:r>
              <a:rPr dirty="0" sz="2400" spc="-25"/>
              <a:t> </a:t>
            </a:r>
            <a:r>
              <a:rPr dirty="0" sz="2400"/>
              <a:t>Registrations</a:t>
            </a:r>
            <a:r>
              <a:rPr dirty="0" sz="2400" spc="-15"/>
              <a:t> </a:t>
            </a:r>
            <a:r>
              <a:rPr dirty="0" sz="2400"/>
              <a:t>in Hamilton County with</a:t>
            </a:r>
            <a:r>
              <a:rPr dirty="0" sz="2400" spc="-25"/>
              <a:t> </a:t>
            </a:r>
            <a:r>
              <a:rPr dirty="0" sz="2400"/>
              <a:t>Same </a:t>
            </a:r>
            <a:r>
              <a:rPr dirty="0" sz="2400" spc="-10"/>
              <a:t>First </a:t>
            </a:r>
            <a:r>
              <a:rPr dirty="0" sz="2400"/>
              <a:t>Name,</a:t>
            </a:r>
            <a:r>
              <a:rPr dirty="0" sz="2400" spc="-95"/>
              <a:t> </a:t>
            </a:r>
            <a:r>
              <a:rPr dirty="0" sz="2400"/>
              <a:t>Address</a:t>
            </a:r>
            <a:r>
              <a:rPr dirty="0" sz="2400" spc="-5"/>
              <a:t> </a:t>
            </a:r>
            <a:r>
              <a:rPr dirty="0" sz="2400"/>
              <a:t>and Date</a:t>
            </a:r>
            <a:r>
              <a:rPr dirty="0" sz="2400" spc="-5"/>
              <a:t> </a:t>
            </a:r>
            <a:r>
              <a:rPr dirty="0" sz="2400"/>
              <a:t>of</a:t>
            </a:r>
            <a:r>
              <a:rPr dirty="0" sz="2400" spc="15"/>
              <a:t> </a:t>
            </a:r>
            <a:r>
              <a:rPr dirty="0" sz="2400" spc="-20"/>
              <a:t>Birth</a:t>
            </a:r>
            <a:endParaRPr sz="2400"/>
          </a:p>
          <a:p>
            <a:pPr algn="ctr" marR="284480">
              <a:lnSpc>
                <a:spcPts val="1989"/>
              </a:lnSpc>
            </a:pPr>
            <a:r>
              <a:rPr dirty="0" sz="1800" b="0">
                <a:latin typeface="Arial"/>
                <a:cs typeface="Arial"/>
              </a:rPr>
              <a:t>at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minimum,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these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voter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records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require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an</a:t>
            </a:r>
            <a:r>
              <a:rPr dirty="0" sz="1800" spc="-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212" y="1421891"/>
            <a:ext cx="9678923" cy="544982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263" y="425633"/>
            <a:ext cx="9152255" cy="742950"/>
          </a:xfrm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2345690" marR="5080" indent="-2333625">
              <a:lnSpc>
                <a:spcPts val="2760"/>
              </a:lnSpc>
              <a:spcBef>
                <a:spcPts val="295"/>
              </a:spcBef>
            </a:pPr>
            <a:r>
              <a:rPr dirty="0" sz="2400"/>
              <a:t>Cloned</a:t>
            </a:r>
            <a:r>
              <a:rPr dirty="0" sz="2400" spc="-10"/>
              <a:t> </a:t>
            </a:r>
            <a:r>
              <a:rPr dirty="0" sz="2400"/>
              <a:t>Registrations</a:t>
            </a:r>
            <a:r>
              <a:rPr dirty="0" sz="2400" spc="-10"/>
              <a:t> </a:t>
            </a:r>
            <a:r>
              <a:rPr dirty="0" sz="2400"/>
              <a:t>in Butler</a:t>
            </a:r>
            <a:r>
              <a:rPr dirty="0" sz="2400" spc="-15"/>
              <a:t> </a:t>
            </a:r>
            <a:r>
              <a:rPr dirty="0" sz="2400"/>
              <a:t>County with</a:t>
            </a:r>
            <a:r>
              <a:rPr dirty="0" sz="2400" spc="-20"/>
              <a:t> </a:t>
            </a:r>
            <a:r>
              <a:rPr dirty="0" sz="2400"/>
              <a:t>Same Date</a:t>
            </a:r>
            <a:r>
              <a:rPr dirty="0" sz="2400" spc="5"/>
              <a:t> </a:t>
            </a:r>
            <a:r>
              <a:rPr dirty="0" sz="2400"/>
              <a:t>of</a:t>
            </a:r>
            <a:r>
              <a:rPr dirty="0" sz="2400" spc="20"/>
              <a:t> </a:t>
            </a:r>
            <a:r>
              <a:rPr dirty="0" sz="2400" spc="-10"/>
              <a:t>Birth, </a:t>
            </a:r>
            <a:r>
              <a:rPr dirty="0" sz="2400"/>
              <a:t>Registration</a:t>
            </a:r>
            <a:r>
              <a:rPr dirty="0" sz="2400" spc="-5"/>
              <a:t> </a:t>
            </a:r>
            <a:r>
              <a:rPr dirty="0" sz="2400"/>
              <a:t>Date</a:t>
            </a:r>
            <a:r>
              <a:rPr dirty="0" sz="2400" spc="-15"/>
              <a:t> </a:t>
            </a:r>
            <a:r>
              <a:rPr dirty="0" sz="2400"/>
              <a:t>and</a:t>
            </a:r>
            <a:r>
              <a:rPr dirty="0" sz="2400" spc="-90"/>
              <a:t> </a:t>
            </a:r>
            <a:r>
              <a:rPr dirty="0" sz="2400" spc="-10"/>
              <a:t>Address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2169667" y="1129866"/>
            <a:ext cx="57238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minimum,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voter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records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require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172" y="1421892"/>
            <a:ext cx="9592055" cy="539800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1921510" marR="5080" indent="-1664335">
              <a:lnSpc>
                <a:spcPts val="2760"/>
              </a:lnSpc>
              <a:spcBef>
                <a:spcPts val="295"/>
              </a:spcBef>
            </a:pPr>
            <a:r>
              <a:rPr dirty="0" sz="2400"/>
              <a:t>Cloned</a:t>
            </a:r>
            <a:r>
              <a:rPr dirty="0" sz="2400" spc="-5"/>
              <a:t> </a:t>
            </a:r>
            <a:r>
              <a:rPr dirty="0" sz="2400"/>
              <a:t>Registrations</a:t>
            </a:r>
            <a:r>
              <a:rPr dirty="0" sz="2400" spc="-15"/>
              <a:t> </a:t>
            </a:r>
            <a:r>
              <a:rPr dirty="0" sz="2400"/>
              <a:t>in Hamilton County</a:t>
            </a:r>
            <a:r>
              <a:rPr dirty="0" sz="2400" spc="-20"/>
              <a:t> </a:t>
            </a:r>
            <a:r>
              <a:rPr dirty="0" sz="2400"/>
              <a:t>with Same</a:t>
            </a:r>
            <a:r>
              <a:rPr dirty="0" sz="2400" spc="-15"/>
              <a:t> </a:t>
            </a:r>
            <a:r>
              <a:rPr dirty="0" sz="2400"/>
              <a:t>Date </a:t>
            </a:r>
            <a:r>
              <a:rPr dirty="0" sz="2400" spc="-25"/>
              <a:t>of </a:t>
            </a:r>
            <a:r>
              <a:rPr dirty="0" sz="2400"/>
              <a:t>Birth, Registration</a:t>
            </a:r>
            <a:r>
              <a:rPr dirty="0" sz="2400" spc="-15"/>
              <a:t> </a:t>
            </a:r>
            <a:r>
              <a:rPr dirty="0" sz="2400"/>
              <a:t>Date</a:t>
            </a:r>
            <a:r>
              <a:rPr dirty="0" sz="2400" spc="-30"/>
              <a:t> </a:t>
            </a:r>
            <a:r>
              <a:rPr dirty="0" sz="2400"/>
              <a:t>and</a:t>
            </a:r>
            <a:r>
              <a:rPr dirty="0" sz="2400" spc="-100"/>
              <a:t> </a:t>
            </a:r>
            <a:r>
              <a:rPr dirty="0" sz="2400" spc="-10"/>
              <a:t>Address</a:t>
            </a:r>
            <a:endParaRPr sz="2400"/>
          </a:p>
          <a:p>
            <a:pPr algn="ctr" marL="79375">
              <a:lnSpc>
                <a:spcPts val="1989"/>
              </a:lnSpc>
            </a:pPr>
            <a:r>
              <a:rPr dirty="0" sz="1800" b="0">
                <a:latin typeface="Arial"/>
                <a:cs typeface="Arial"/>
              </a:rPr>
              <a:t>at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minimum,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these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voter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records</a:t>
            </a:r>
            <a:r>
              <a:rPr dirty="0" sz="1800" spc="-1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require an</a:t>
            </a:r>
            <a:r>
              <a:rPr dirty="0" sz="1800" spc="-10" b="0">
                <a:latin typeface="Arial"/>
                <a:cs typeface="Arial"/>
              </a:rPr>
              <a:t> investigation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421891"/>
            <a:ext cx="9643871" cy="522731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70289"/>
            <a:ext cx="5548630" cy="1116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7899"/>
              </a:lnSpc>
              <a:spcBef>
                <a:spcPts val="95"/>
              </a:spcBef>
            </a:pPr>
            <a:r>
              <a:rPr dirty="0" sz="2800" b="0">
                <a:latin typeface="Arial"/>
                <a:cs typeface="Arial"/>
              </a:rPr>
              <a:t>Voter</a:t>
            </a:r>
            <a:r>
              <a:rPr dirty="0" sz="2800" spc="-3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registration</a:t>
            </a:r>
            <a:r>
              <a:rPr dirty="0" sz="2800" spc="-3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was</a:t>
            </a:r>
            <a:r>
              <a:rPr dirty="0" sz="2800" spc="-30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not</a:t>
            </a:r>
            <a:r>
              <a:rPr dirty="0" sz="2800" spc="-55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required. </a:t>
            </a:r>
            <a:r>
              <a:rPr dirty="0" sz="2800" b="0">
                <a:latin typeface="Arial"/>
                <a:cs typeface="Arial"/>
              </a:rPr>
              <a:t>It</a:t>
            </a:r>
            <a:r>
              <a:rPr dirty="0" sz="2800" spc="-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has been</a:t>
            </a:r>
            <a:r>
              <a:rPr dirty="0" sz="2800" spc="-5" b="0">
                <a:latin typeface="Arial"/>
                <a:cs typeface="Arial"/>
              </a:rPr>
              <a:t> </a:t>
            </a:r>
            <a:r>
              <a:rPr dirty="0" sz="2800" b="0">
                <a:latin typeface="Arial"/>
                <a:cs typeface="Arial"/>
              </a:rPr>
              <a:t>reported</a:t>
            </a:r>
            <a:r>
              <a:rPr dirty="0" sz="2800" spc="30" b="0">
                <a:latin typeface="Arial"/>
                <a:cs typeface="Arial"/>
              </a:rPr>
              <a:t> </a:t>
            </a:r>
            <a:r>
              <a:rPr dirty="0" sz="2800" spc="-10" b="0">
                <a:latin typeface="Arial"/>
                <a:cs typeface="Arial"/>
              </a:rPr>
              <a:t>that: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01700" y="1556346"/>
            <a:ext cx="8724265" cy="334772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just" marL="241300" marR="5080" indent="-228600">
              <a:lnSpc>
                <a:spcPct val="86200"/>
              </a:lnSpc>
              <a:spcBef>
                <a:spcPts val="565"/>
              </a:spcBef>
              <a:buSzPct val="85714"/>
              <a:buFont typeface="Segoe UI Symbol"/>
              <a:buChar char="◦"/>
              <a:tabLst>
                <a:tab pos="469265" algn="l"/>
              </a:tabLst>
            </a:pPr>
            <a:r>
              <a:rPr dirty="0" sz="2800">
                <a:latin typeface="Arial"/>
                <a:cs typeface="Arial"/>
              </a:rPr>
              <a:t>“Floaters”</a:t>
            </a:r>
            <a:r>
              <a:rPr dirty="0" sz="2800" spc="32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crossed</a:t>
            </a:r>
            <a:r>
              <a:rPr dirty="0" sz="2800" spc="3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state</a:t>
            </a:r>
            <a:r>
              <a:rPr dirty="0" sz="2800" spc="34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boundaries</a:t>
            </a:r>
            <a:r>
              <a:rPr dirty="0" sz="2800" spc="34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31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vote</a:t>
            </a:r>
            <a:r>
              <a:rPr dirty="0" sz="2800" spc="340">
                <a:latin typeface="Arial"/>
                <a:cs typeface="Arial"/>
              </a:rPr>
              <a:t> 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multiple</a:t>
            </a:r>
            <a:r>
              <a:rPr dirty="0" sz="2800" spc="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states.</a:t>
            </a:r>
            <a:r>
              <a:rPr dirty="0" sz="2800" spc="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practice</a:t>
            </a:r>
            <a:r>
              <a:rPr dirty="0" sz="2800" spc="1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was</a:t>
            </a:r>
            <a:r>
              <a:rPr dirty="0" sz="2800" spc="1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named</a:t>
            </a:r>
            <a:r>
              <a:rPr dirty="0" sz="2800" spc="1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“pipelaying”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floaters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claimed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they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were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town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lay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pipes.</a:t>
            </a:r>
            <a:endParaRPr sz="2800">
              <a:latin typeface="Arial"/>
              <a:cs typeface="Arial"/>
            </a:endParaRPr>
          </a:p>
          <a:p>
            <a:pPr algn="just" marL="241300" marR="5715" indent="-228600">
              <a:lnSpc>
                <a:spcPts val="2890"/>
              </a:lnSpc>
              <a:spcBef>
                <a:spcPts val="1975"/>
              </a:spcBef>
              <a:buSzPct val="85714"/>
              <a:buFont typeface="Segoe UI Symbol"/>
              <a:buChar char="◦"/>
              <a:tabLst>
                <a:tab pos="568325" algn="l"/>
              </a:tabLst>
            </a:pPr>
            <a:r>
              <a:rPr dirty="0" sz="2800">
                <a:latin typeface="Arial"/>
                <a:cs typeface="Arial"/>
              </a:rPr>
              <a:t>“Repeaters”</a:t>
            </a:r>
            <a:r>
              <a:rPr dirty="0" sz="2800" spc="6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were</a:t>
            </a:r>
            <a:r>
              <a:rPr dirty="0" sz="2800" spc="6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voters</a:t>
            </a:r>
            <a:r>
              <a:rPr dirty="0" sz="2800" spc="5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who</a:t>
            </a:r>
            <a:r>
              <a:rPr dirty="0" sz="2800" spc="6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changed</a:t>
            </a:r>
            <a:r>
              <a:rPr dirty="0" sz="2800" spc="6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clothes</a:t>
            </a:r>
            <a:r>
              <a:rPr dirty="0" sz="2800" spc="62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or </a:t>
            </a:r>
            <a:r>
              <a:rPr dirty="0" sz="2800">
                <a:latin typeface="Arial"/>
                <a:cs typeface="Arial"/>
              </a:rPr>
              <a:t>altered their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appearance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multiple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precincts.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560"/>
              </a:spcBef>
            </a:pP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Does</a:t>
            </a:r>
            <a:r>
              <a:rPr dirty="0" sz="2600" spc="-1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this</a:t>
            </a:r>
            <a:r>
              <a:rPr dirty="0" sz="2600" spc="-3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sound</a:t>
            </a:r>
            <a:r>
              <a:rPr dirty="0" sz="2600" spc="-20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familiar?</a:t>
            </a:r>
            <a:r>
              <a:rPr dirty="0" sz="2600" spc="-1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Is</a:t>
            </a:r>
            <a:r>
              <a:rPr dirty="0" sz="2600" spc="-20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history</a:t>
            </a:r>
            <a:r>
              <a:rPr dirty="0" sz="2600" spc="-1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3464A3"/>
                </a:solidFill>
                <a:latin typeface="Arial"/>
                <a:cs typeface="Arial"/>
              </a:rPr>
              <a:t>repeating</a:t>
            </a:r>
            <a:r>
              <a:rPr dirty="0" sz="2600" spc="-1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3464A3"/>
                </a:solidFill>
                <a:latin typeface="Arial"/>
                <a:cs typeface="Arial"/>
              </a:rPr>
              <a:t>itself?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852" y="381541"/>
            <a:ext cx="8114030" cy="9645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1165" marR="5080" indent="-419100">
              <a:lnSpc>
                <a:spcPct val="110000"/>
              </a:lnSpc>
              <a:spcBef>
                <a:spcPts val="100"/>
              </a:spcBef>
            </a:pPr>
            <a:r>
              <a:rPr dirty="0" sz="2800"/>
              <a:t>PROCESSING</a:t>
            </a:r>
            <a:r>
              <a:rPr dirty="0" sz="2800" spc="-130"/>
              <a:t> </a:t>
            </a:r>
            <a:r>
              <a:rPr dirty="0" sz="2800"/>
              <a:t>A</a:t>
            </a:r>
            <a:r>
              <a:rPr dirty="0" sz="2800" spc="-85"/>
              <a:t> </a:t>
            </a:r>
            <a:r>
              <a:rPr dirty="0" sz="2800"/>
              <a:t>VOTER CHANGE</a:t>
            </a:r>
            <a:r>
              <a:rPr dirty="0" sz="2800" spc="5"/>
              <a:t> </a:t>
            </a:r>
            <a:r>
              <a:rPr dirty="0" sz="2800"/>
              <a:t>OF</a:t>
            </a:r>
            <a:r>
              <a:rPr dirty="0" sz="2800" spc="-75"/>
              <a:t> </a:t>
            </a:r>
            <a:r>
              <a:rPr dirty="0" sz="2800" spc="-10"/>
              <a:t>ADDRESS </a:t>
            </a:r>
            <a:r>
              <a:rPr dirty="0" sz="2800" spc="-20"/>
              <a:t>NATIONAL</a:t>
            </a:r>
            <a:r>
              <a:rPr dirty="0" sz="2800" spc="-100"/>
              <a:t> </a:t>
            </a:r>
            <a:r>
              <a:rPr dirty="0" sz="2800"/>
              <a:t>CHANGE</a:t>
            </a:r>
            <a:r>
              <a:rPr dirty="0" sz="2800" spc="-10"/>
              <a:t> </a:t>
            </a:r>
            <a:r>
              <a:rPr dirty="0" sz="2800"/>
              <a:t>OF</a:t>
            </a:r>
            <a:r>
              <a:rPr dirty="0" sz="2800" spc="-90"/>
              <a:t> </a:t>
            </a:r>
            <a:r>
              <a:rPr dirty="0" sz="2800"/>
              <a:t>ADDRESS</a:t>
            </a:r>
            <a:r>
              <a:rPr dirty="0" sz="2800" spc="-5"/>
              <a:t> </a:t>
            </a:r>
            <a:r>
              <a:rPr dirty="0" sz="2800" spc="-10"/>
              <a:t>(NCOA)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50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1800" y="1493957"/>
            <a:ext cx="9207500" cy="542163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25400" marR="1778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4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43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changes</a:t>
            </a:r>
            <a:r>
              <a:rPr dirty="0" sz="2400" spc="4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occur</a:t>
            </a:r>
            <a:r>
              <a:rPr dirty="0" sz="2400" spc="4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through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BMV. </a:t>
            </a:r>
            <a:r>
              <a:rPr dirty="0" sz="2400">
                <a:latin typeface="Arial"/>
                <a:cs typeface="Arial"/>
              </a:rPr>
              <a:t>When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individual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changes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2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driver’s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license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reflect</a:t>
            </a:r>
            <a:r>
              <a:rPr dirty="0" sz="2400" spc="27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address,</a:t>
            </a:r>
            <a:r>
              <a:rPr dirty="0" sz="2400" spc="4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45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asked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want</a:t>
            </a:r>
            <a:r>
              <a:rPr dirty="0" sz="2400" spc="4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registration </a:t>
            </a:r>
            <a:r>
              <a:rPr dirty="0" sz="2400">
                <a:latin typeface="Arial"/>
                <a:cs typeface="Arial"/>
              </a:rPr>
              <a:t>updated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concur,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reflected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database.</a:t>
            </a:r>
            <a:endParaRPr sz="2400">
              <a:latin typeface="Arial"/>
              <a:cs typeface="Arial"/>
            </a:endParaRPr>
          </a:p>
          <a:p>
            <a:pPr algn="just" marL="25400" marR="21590">
              <a:lnSpc>
                <a:spcPts val="2760"/>
              </a:lnSpc>
              <a:spcBef>
                <a:spcPts val="805"/>
              </a:spcBef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5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1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update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1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20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voter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in-person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Board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Elections,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online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by </a:t>
            </a:r>
            <a:r>
              <a:rPr dirty="0" sz="2400" spc="-10">
                <a:latin typeface="Arial"/>
                <a:cs typeface="Arial"/>
              </a:rPr>
              <a:t>mail.</a:t>
            </a:r>
            <a:endParaRPr sz="2400">
              <a:latin typeface="Arial"/>
              <a:cs typeface="Arial"/>
            </a:endParaRPr>
          </a:p>
          <a:p>
            <a:pPr algn="just" marL="25400" marR="18415">
              <a:lnSpc>
                <a:spcPts val="2760"/>
              </a:lnSpc>
              <a:spcBef>
                <a:spcPts val="790"/>
              </a:spcBef>
            </a:pPr>
            <a:r>
              <a:rPr dirty="0" sz="2400">
                <a:latin typeface="Arial"/>
                <a:cs typeface="Arial"/>
              </a:rPr>
              <a:t>Anytime</a:t>
            </a:r>
            <a:r>
              <a:rPr dirty="0" sz="2400" spc="3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there</a:t>
            </a:r>
            <a:r>
              <a:rPr dirty="0" sz="2400" spc="3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4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3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3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individual’s </a:t>
            </a:r>
            <a:r>
              <a:rPr dirty="0" sz="2400">
                <a:latin typeface="Arial"/>
                <a:cs typeface="Arial"/>
              </a:rPr>
              <a:t>current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precinct,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</a:t>
            </a:r>
            <a:r>
              <a:rPr dirty="0" baseline="30465" sz="2325">
                <a:latin typeface="Arial"/>
                <a:cs typeface="Arial"/>
              </a:rPr>
              <a:t>nd</a:t>
            </a:r>
            <a:r>
              <a:rPr dirty="0" baseline="30465" sz="2325" spc="28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address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5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created.</a:t>
            </a:r>
            <a:r>
              <a:rPr dirty="0" sz="2400" spc="5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5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5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</a:t>
            </a:r>
            <a:r>
              <a:rPr dirty="0" sz="2400" spc="5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5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old</a:t>
            </a:r>
            <a:r>
              <a:rPr dirty="0" sz="2400" spc="5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5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supposed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removed,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doesn’t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always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happen.</a:t>
            </a:r>
            <a:endParaRPr sz="2400">
              <a:latin typeface="Arial"/>
              <a:cs typeface="Arial"/>
            </a:endParaRPr>
          </a:p>
          <a:p>
            <a:pPr algn="just" marL="25400" marR="26670">
              <a:lnSpc>
                <a:spcPts val="2760"/>
              </a:lnSpc>
              <a:spcBef>
                <a:spcPts val="2125"/>
              </a:spcBef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3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3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moving,</a:t>
            </a:r>
            <a:r>
              <a:rPr dirty="0" sz="2400" spc="3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3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3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recommended</a:t>
            </a:r>
            <a:r>
              <a:rPr dirty="0" sz="2400" spc="3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31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self-cancel</a:t>
            </a:r>
            <a:r>
              <a:rPr dirty="0" sz="2400" spc="34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your</a:t>
            </a:r>
            <a:r>
              <a:rPr dirty="0" sz="2400" spc="3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voter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precinct/county you are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moving </a:t>
            </a:r>
            <a:r>
              <a:rPr dirty="0" sz="2400" spc="-10">
                <a:latin typeface="Arial"/>
                <a:cs typeface="Arial"/>
              </a:rPr>
              <a:t>from.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425633"/>
            <a:ext cx="177673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8780" algn="l"/>
                <a:tab pos="1102995" algn="l"/>
              </a:tabLst>
            </a:pPr>
            <a:r>
              <a:rPr dirty="0" sz="2400" spc="-25">
                <a:latin typeface="Arial"/>
                <a:cs typeface="Arial"/>
              </a:rPr>
              <a:t>If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you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have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776153"/>
            <a:ext cx="197612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10">
                <a:latin typeface="Arial"/>
                <a:cs typeface="Arial"/>
              </a:rPr>
              <a:t>recommended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09340" y="425633"/>
            <a:ext cx="7214870" cy="74295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337820" marR="5080" indent="-325755">
              <a:lnSpc>
                <a:spcPts val="2760"/>
              </a:lnSpc>
              <a:spcBef>
                <a:spcPts val="295"/>
              </a:spcBef>
              <a:tabLst>
                <a:tab pos="929640" algn="l"/>
                <a:tab pos="1144270" algn="l"/>
                <a:tab pos="1762125" algn="l"/>
                <a:tab pos="2137410" algn="l"/>
                <a:tab pos="2517775" algn="l"/>
                <a:tab pos="2994025" algn="l"/>
                <a:tab pos="3445510" algn="l"/>
                <a:tab pos="3606165" algn="l"/>
                <a:tab pos="4086860" algn="l"/>
                <a:tab pos="4881245" algn="l"/>
                <a:tab pos="5568315" algn="l"/>
                <a:tab pos="6614159" algn="l"/>
                <a:tab pos="6861809" algn="l"/>
                <a:tab pos="6981190" algn="l"/>
              </a:tabLst>
            </a:pPr>
            <a:r>
              <a:rPr dirty="0" sz="2400" spc="-10">
                <a:latin typeface="Arial"/>
                <a:cs typeface="Arial"/>
              </a:rPr>
              <a:t>moved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10">
                <a:latin typeface="Arial"/>
                <a:cs typeface="Arial"/>
              </a:rPr>
              <a:t>within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Ohio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past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few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years,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it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25">
                <a:latin typeface="Arial"/>
                <a:cs typeface="Arial"/>
              </a:rPr>
              <a:t>is to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use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Track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10">
                <a:latin typeface="Arial"/>
                <a:cs typeface="Arial"/>
              </a:rPr>
              <a:t>Registration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6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feature</a:t>
            </a:r>
            <a:r>
              <a:rPr dirty="0" sz="2400">
                <a:latin typeface="Arial"/>
                <a:cs typeface="Arial"/>
              </a:rPr>
              <a:t>		</a:t>
            </a:r>
            <a:r>
              <a:rPr dirty="0" sz="2400" spc="-25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1126673"/>
            <a:ext cx="9198610" cy="57277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2540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ohio4truth.com</a:t>
            </a:r>
            <a:r>
              <a:rPr dirty="0" sz="2400" spc="229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notify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BOE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5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old</a:t>
            </a:r>
            <a:r>
              <a:rPr dirty="0" sz="2400" spc="2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voter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 not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been </a:t>
            </a:r>
            <a:r>
              <a:rPr dirty="0" sz="2400" spc="-10">
                <a:latin typeface="Arial"/>
                <a:cs typeface="Arial"/>
              </a:rPr>
              <a:t>canceled.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65"/>
              </a:spcBef>
            </a:pPr>
            <a:r>
              <a:rPr dirty="0" sz="2400" b="1" i="1">
                <a:solidFill>
                  <a:srgbClr val="4472C3"/>
                </a:solidFill>
                <a:latin typeface="Arial"/>
                <a:cs typeface="Arial"/>
              </a:rPr>
              <a:t>What</a:t>
            </a:r>
            <a:r>
              <a:rPr dirty="0" sz="2400" spc="-5" b="1" i="1">
                <a:solidFill>
                  <a:srgbClr val="4472C3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4472C3"/>
                </a:solidFill>
                <a:latin typeface="Arial"/>
                <a:cs typeface="Arial"/>
              </a:rPr>
              <a:t>about out-of-state</a:t>
            </a:r>
            <a:r>
              <a:rPr dirty="0" sz="2400" spc="-25" b="1" i="1">
                <a:solidFill>
                  <a:srgbClr val="4472C3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4472C3"/>
                </a:solidFill>
                <a:latin typeface="Arial"/>
                <a:cs typeface="Arial"/>
              </a:rPr>
              <a:t>moves?</a:t>
            </a:r>
            <a:endParaRPr sz="2400">
              <a:latin typeface="Arial"/>
              <a:cs typeface="Arial"/>
            </a:endParaRPr>
          </a:p>
          <a:p>
            <a:pPr algn="just" marL="12700" marR="22225">
              <a:lnSpc>
                <a:spcPts val="2760"/>
              </a:lnSpc>
              <a:spcBef>
                <a:spcPts val="875"/>
              </a:spcBef>
            </a:pPr>
            <a:r>
              <a:rPr dirty="0" sz="2400">
                <a:latin typeface="Arial"/>
                <a:cs typeface="Arial"/>
              </a:rPr>
              <a:t>USPS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provides  a  NCOA</a:t>
            </a:r>
            <a:r>
              <a:rPr dirty="0" sz="2400" spc="5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report  of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individuals  who</a:t>
            </a:r>
            <a:r>
              <a:rPr dirty="0" sz="2400" spc="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filed</a:t>
            </a:r>
            <a:r>
              <a:rPr dirty="0" sz="2400" spc="15">
                <a:latin typeface="Arial"/>
                <a:cs typeface="Arial"/>
              </a:rPr>
              <a:t> 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permanent</a:t>
            </a:r>
            <a:r>
              <a:rPr dirty="0" sz="2400" spc="50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4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50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4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</a:t>
            </a:r>
            <a:r>
              <a:rPr dirty="0" sz="2400" spc="5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5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shows</a:t>
            </a:r>
            <a:r>
              <a:rPr dirty="0" sz="2400" spc="4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5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moves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TO.</a:t>
            </a:r>
            <a:endParaRPr sz="2400">
              <a:latin typeface="Arial"/>
              <a:cs typeface="Arial"/>
            </a:endParaRPr>
          </a:p>
          <a:p>
            <a:pPr algn="just" marL="12700" marR="21590">
              <a:lnSpc>
                <a:spcPts val="2760"/>
              </a:lnSpc>
              <a:spcBef>
                <a:spcPts val="1200"/>
              </a:spcBef>
            </a:pPr>
            <a:r>
              <a:rPr dirty="0" sz="2400">
                <a:latin typeface="Arial"/>
                <a:cs typeface="Arial"/>
              </a:rPr>
              <a:t>Under</a:t>
            </a:r>
            <a:r>
              <a:rPr dirty="0" sz="2400" spc="-2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Revised</a:t>
            </a:r>
            <a:r>
              <a:rPr dirty="0" sz="2400" spc="-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Code</a:t>
            </a:r>
            <a:r>
              <a:rPr dirty="0" sz="2400" spc="-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described</a:t>
            </a:r>
            <a:r>
              <a:rPr dirty="0" sz="2400" spc="-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30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Elections </a:t>
            </a:r>
            <a:r>
              <a:rPr dirty="0" sz="2400">
                <a:latin typeface="Arial"/>
                <a:cs typeface="Arial"/>
              </a:rPr>
              <a:t>Manual,</a:t>
            </a:r>
            <a:r>
              <a:rPr dirty="0" sz="2400" spc="3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3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3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obtains</a:t>
            </a:r>
            <a:r>
              <a:rPr dirty="0" sz="2400" spc="3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NCOA</a:t>
            </a:r>
            <a:r>
              <a:rPr dirty="0" sz="2400" spc="2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report,</a:t>
            </a:r>
            <a:r>
              <a:rPr dirty="0" sz="2400" spc="3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36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Confirmation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Notice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sent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registrants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filed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USPS </a:t>
            </a:r>
            <a:r>
              <a:rPr dirty="0" sz="2400">
                <a:latin typeface="Arial"/>
                <a:cs typeface="Arial"/>
              </a:rPr>
              <a:t>permanent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form,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begins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multiple</a:t>
            </a:r>
            <a:r>
              <a:rPr dirty="0" sz="2400" spc="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year </a:t>
            </a:r>
            <a:r>
              <a:rPr dirty="0" sz="2400">
                <a:latin typeface="Arial"/>
                <a:cs typeface="Arial"/>
              </a:rPr>
              <a:t>process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(4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years)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removing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moved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database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(same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NVRA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HAVA.)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910"/>
              </a:spcBef>
            </a:pPr>
            <a:r>
              <a:rPr dirty="0" sz="2400">
                <a:latin typeface="Arial"/>
                <a:cs typeface="Arial"/>
              </a:rPr>
              <a:t>Federal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laws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created</a:t>
            </a:r>
            <a:r>
              <a:rPr dirty="0" sz="2400" spc="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long</a:t>
            </a:r>
            <a:r>
              <a:rPr dirty="0" sz="2400" spc="1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problematic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process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NATIONAL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8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7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DATABASE</a:t>
            </a:r>
            <a:r>
              <a:rPr dirty="0" sz="2400" spc="7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8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25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ANSWER.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425633"/>
            <a:ext cx="9196705" cy="624903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2540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been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reported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over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21</a:t>
            </a:r>
            <a:r>
              <a:rPr dirty="0" sz="2400" spc="-1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million</a:t>
            </a:r>
            <a:r>
              <a:rPr dirty="0" sz="2400" spc="-15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voters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nationwide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registered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 one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 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US.</a:t>
            </a:r>
            <a:endParaRPr sz="2400">
              <a:latin typeface="Arial"/>
              <a:cs typeface="Arial"/>
            </a:endParaRPr>
          </a:p>
          <a:p>
            <a:pPr algn="just" marL="12700" marR="22225">
              <a:lnSpc>
                <a:spcPts val="2760"/>
              </a:lnSpc>
              <a:spcBef>
                <a:spcPts val="805"/>
              </a:spcBef>
            </a:pP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minimum,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causes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inflated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registration</a:t>
            </a:r>
            <a:r>
              <a:rPr dirty="0" sz="2400" spc="-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lists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manipulates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turnout.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creates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potential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two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states.</a:t>
            </a:r>
            <a:endParaRPr sz="2400">
              <a:latin typeface="Arial"/>
              <a:cs typeface="Arial"/>
            </a:endParaRPr>
          </a:p>
          <a:p>
            <a:pPr algn="just" marL="12700" marR="19050">
              <a:lnSpc>
                <a:spcPct val="96000"/>
              </a:lnSpc>
              <a:spcBef>
                <a:spcPts val="1110"/>
              </a:spcBef>
            </a:pP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Sept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2022,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there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reported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82,260</a:t>
            </a:r>
            <a:r>
              <a:rPr dirty="0" sz="2400" spc="2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voters</a:t>
            </a:r>
            <a:r>
              <a:rPr dirty="0" sz="2400" spc="2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who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also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be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registered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in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another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state.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example,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there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13,428</a:t>
            </a:r>
            <a:r>
              <a:rPr dirty="0" sz="24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both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Florida.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865"/>
              </a:spcBef>
            </a:pP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5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citizen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volunteers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4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5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process</a:t>
            </a:r>
            <a:r>
              <a:rPr dirty="0" sz="2400" spc="5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analyzing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 spc="-20">
                <a:latin typeface="Arial"/>
                <a:cs typeface="Arial"/>
              </a:rPr>
              <a:t>NCOA </a:t>
            </a:r>
            <a:r>
              <a:rPr dirty="0" sz="2400">
                <a:latin typeface="Arial"/>
                <a:cs typeface="Arial"/>
              </a:rPr>
              <a:t>reports.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examples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some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recent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issues</a:t>
            </a:r>
            <a:r>
              <a:rPr dirty="0" sz="2400" spc="-10">
                <a:latin typeface="Arial"/>
                <a:cs typeface="Arial"/>
              </a:rPr>
              <a:t> found:</a:t>
            </a:r>
            <a:endParaRPr sz="2400">
              <a:latin typeface="Arial"/>
              <a:cs typeface="Arial"/>
            </a:endParaRPr>
          </a:p>
          <a:p>
            <a:pPr algn="just" marL="241300" marR="19050" indent="-228600">
              <a:lnSpc>
                <a:spcPts val="2760"/>
              </a:lnSpc>
              <a:spcBef>
                <a:spcPts val="960"/>
              </a:spcBef>
              <a:buFont typeface="Symbol"/>
              <a:buChar char=""/>
              <a:tabLst>
                <a:tab pos="241935" algn="l"/>
              </a:tabLst>
            </a:pP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least</a:t>
            </a:r>
            <a:r>
              <a:rPr dirty="0" sz="2400" spc="7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10</a:t>
            </a:r>
            <a:r>
              <a:rPr dirty="0" sz="2400" spc="4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voters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5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6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moved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>
                <a:latin typeface="Arial"/>
                <a:cs typeface="Arial"/>
              </a:rPr>
              <a:t>Washington</a:t>
            </a:r>
            <a:r>
              <a:rPr dirty="0" sz="2400" spc="4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4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4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still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4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ACTIVE</a:t>
            </a:r>
            <a:r>
              <a:rPr dirty="0" sz="2400" spc="4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voters</a:t>
            </a:r>
            <a:r>
              <a:rPr dirty="0" sz="2400" spc="4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4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Ohio </a:t>
            </a:r>
            <a:r>
              <a:rPr dirty="0" sz="2400">
                <a:latin typeface="Arial"/>
                <a:cs typeface="Arial"/>
              </a:rPr>
              <a:t>(rather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CONFIRMATION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Status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requires),</a:t>
            </a:r>
            <a:r>
              <a:rPr dirty="0" sz="2400" spc="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while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Washington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State.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August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2022,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seven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(7)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(10)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Washington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actively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voting.</a:t>
            </a:r>
            <a:endParaRPr sz="2400">
              <a:latin typeface="Arial"/>
              <a:cs typeface="Arial"/>
            </a:endParaRPr>
          </a:p>
          <a:p>
            <a:pPr algn="just" marL="241300" marR="21590" indent="-228600">
              <a:lnSpc>
                <a:spcPts val="2760"/>
              </a:lnSpc>
              <a:spcBef>
                <a:spcPts val="960"/>
              </a:spcBef>
              <a:buFont typeface="Symbol"/>
              <a:buChar char=""/>
              <a:tabLst>
                <a:tab pos="241935" algn="l"/>
              </a:tabLst>
            </a:pPr>
            <a:r>
              <a:rPr dirty="0" sz="2400">
                <a:latin typeface="Arial"/>
                <a:cs typeface="Arial"/>
              </a:rPr>
              <a:t>7,800</a:t>
            </a:r>
            <a:r>
              <a:rPr dirty="0" sz="2400" spc="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total</a:t>
            </a:r>
            <a:r>
              <a:rPr dirty="0" sz="2400" spc="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15,023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moves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Michigan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1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have </a:t>
            </a:r>
            <a:r>
              <a:rPr dirty="0" sz="2400">
                <a:latin typeface="Arial"/>
                <a:cs typeface="Arial"/>
              </a:rPr>
              <a:t>been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analyzed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7,800,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1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than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50%</a:t>
            </a:r>
            <a:r>
              <a:rPr dirty="0" sz="2400" spc="1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(4,092)</a:t>
            </a:r>
            <a:r>
              <a:rPr dirty="0" sz="2400" spc="20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1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425633"/>
            <a:ext cx="9180195" cy="56730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5080">
              <a:lnSpc>
                <a:spcPts val="2760"/>
              </a:lnSpc>
              <a:spcBef>
                <a:spcPts val="295"/>
              </a:spcBef>
              <a:tabLst>
                <a:tab pos="1765300" algn="l"/>
                <a:tab pos="2169160" algn="l"/>
                <a:tab pos="2929255" algn="l"/>
                <a:tab pos="3740785" algn="l"/>
                <a:tab pos="4416425" algn="l"/>
                <a:tab pos="5888990" algn="l"/>
                <a:tab pos="6311900" algn="l"/>
                <a:tab pos="7207884" algn="l"/>
                <a:tab pos="8121015" algn="l"/>
                <a:tab pos="8728710" algn="l"/>
              </a:tabLst>
            </a:pPr>
            <a:r>
              <a:rPr dirty="0" sz="2400" spc="-10">
                <a:latin typeface="Arial"/>
                <a:cs typeface="Arial"/>
              </a:rPr>
              <a:t>registered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both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Ohio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and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Michigan.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Ohio,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some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are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still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ACTIVE status, some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CONFIRMATION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status.</a:t>
            </a:r>
            <a:endParaRPr sz="2400">
              <a:latin typeface="Arial"/>
              <a:cs typeface="Arial"/>
            </a:endParaRPr>
          </a:p>
          <a:p>
            <a:pPr marL="266700" marR="860425">
              <a:lnSpc>
                <a:spcPts val="2760"/>
              </a:lnSpc>
              <a:spcBef>
                <a:spcPts val="805"/>
              </a:spcBef>
            </a:pPr>
            <a:r>
              <a:rPr dirty="0" sz="2400">
                <a:latin typeface="Arial"/>
                <a:cs typeface="Arial"/>
              </a:rPr>
              <a:t>Keep in mind,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votes can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still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cast 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 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 spc="-10">
                <a:latin typeface="Arial"/>
                <a:cs typeface="Arial"/>
              </a:rPr>
              <a:t>CONFIRMATION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status.</a:t>
            </a:r>
            <a:endParaRPr sz="2400">
              <a:latin typeface="Arial"/>
              <a:cs typeface="Arial"/>
            </a:endParaRPr>
          </a:p>
          <a:p>
            <a:pPr marL="12700" marR="989965">
              <a:lnSpc>
                <a:spcPts val="2770"/>
              </a:lnSpc>
              <a:spcBef>
                <a:spcPts val="1180"/>
              </a:spcBef>
            </a:pP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400" spc="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can</a:t>
            </a:r>
            <a:r>
              <a:rPr dirty="0" sz="24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We</a:t>
            </a:r>
            <a:r>
              <a:rPr dirty="0" sz="24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People do</a:t>
            </a:r>
            <a:r>
              <a:rPr dirty="0" sz="2400" spc="-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about</a:t>
            </a:r>
            <a:r>
              <a:rPr dirty="0" sz="2400" spc="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4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problem</a:t>
            </a:r>
            <a:r>
              <a:rPr dirty="0" sz="24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of </a:t>
            </a:r>
            <a:r>
              <a:rPr dirty="0" sz="2400" spc="-10" b="1" i="1">
                <a:solidFill>
                  <a:srgbClr val="2F5495"/>
                </a:solidFill>
                <a:latin typeface="Arial"/>
                <a:cs typeface="Arial"/>
              </a:rPr>
              <a:t>being</a:t>
            </a:r>
            <a:r>
              <a:rPr dirty="0" sz="24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double-registered</a:t>
            </a:r>
            <a:r>
              <a:rPr dirty="0" sz="24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4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2</a:t>
            </a:r>
            <a:r>
              <a:rPr dirty="0" sz="2400" spc="-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b="1" i="1">
                <a:solidFill>
                  <a:srgbClr val="2F5495"/>
                </a:solidFill>
                <a:latin typeface="Arial"/>
                <a:cs typeface="Arial"/>
              </a:rPr>
              <a:t>states?</a:t>
            </a:r>
            <a:endParaRPr sz="2400">
              <a:latin typeface="Arial"/>
              <a:cs typeface="Arial"/>
            </a:endParaRPr>
          </a:p>
          <a:p>
            <a:pPr marL="12700" marR="13970">
              <a:lnSpc>
                <a:spcPct val="110200"/>
              </a:lnSpc>
              <a:spcBef>
                <a:spcPts val="30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We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should reach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out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our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federal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legislators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demanding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they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create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laws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prevent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from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being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registered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2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same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time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for a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long-term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period.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We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People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must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diligent in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doing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our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part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keep our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database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clean.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important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self-cancel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your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the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 you move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from.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Otherwise, you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may remain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 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rolls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for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over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6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years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that state.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Inform and encourage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others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the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same.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381226"/>
            <a:ext cx="9182735" cy="6322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14"/>
              </a:spcBef>
            </a:pPr>
            <a:r>
              <a:rPr dirty="0" sz="2600">
                <a:latin typeface="Arial"/>
                <a:cs typeface="Arial"/>
              </a:rPr>
              <a:t>Between</a:t>
            </a:r>
            <a:r>
              <a:rPr dirty="0" sz="2600" spc="1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155"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741,000</a:t>
            </a:r>
            <a:r>
              <a:rPr dirty="0" sz="2600" spc="1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non-</a:t>
            </a:r>
            <a:r>
              <a:rPr dirty="0" sz="2600">
                <a:latin typeface="Arial"/>
                <a:cs typeface="Arial"/>
              </a:rPr>
              <a:t>voting</a:t>
            </a:r>
            <a:r>
              <a:rPr dirty="0" sz="2600" spc="1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age</a:t>
            </a:r>
            <a:r>
              <a:rPr dirty="0" sz="2600" spc="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22</a:t>
            </a:r>
            <a:r>
              <a:rPr dirty="0" sz="2600" spc="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older</a:t>
            </a:r>
            <a:r>
              <a:rPr dirty="0" sz="2600" spc="1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registrants </a:t>
            </a:r>
            <a:r>
              <a:rPr dirty="0" sz="2600">
                <a:latin typeface="Arial"/>
                <a:cs typeface="Arial"/>
              </a:rPr>
              <a:t>on</a:t>
            </a:r>
            <a:r>
              <a:rPr dirty="0" sz="2600" spc="-1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rolls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haven’t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voted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since</a:t>
            </a:r>
            <a:r>
              <a:rPr dirty="0" sz="2600" spc="-1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at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least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year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2000,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18,000</a:t>
            </a:r>
            <a:r>
              <a:rPr dirty="0" sz="2600" spc="385" b="1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likely</a:t>
            </a:r>
            <a:r>
              <a:rPr dirty="0" sz="2600" spc="39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duplicate</a:t>
            </a:r>
            <a:r>
              <a:rPr dirty="0" sz="2600" spc="39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39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registrations</a:t>
            </a:r>
            <a:r>
              <a:rPr dirty="0" sz="2600" spc="39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360">
                <a:latin typeface="Arial"/>
                <a:cs typeface="Arial"/>
              </a:rPr>
              <a:t> 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tens</a:t>
            </a:r>
            <a:r>
              <a:rPr dirty="0" sz="2600" spc="380" b="1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thousands</a:t>
            </a:r>
            <a:r>
              <a:rPr dirty="0" sz="2600" spc="10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improper</a:t>
            </a:r>
            <a:r>
              <a:rPr dirty="0" sz="2600" spc="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registrations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also</a:t>
            </a:r>
            <a:r>
              <a:rPr dirty="0" sz="2600" spc="13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be </a:t>
            </a:r>
            <a:r>
              <a:rPr dirty="0" sz="2600">
                <a:latin typeface="Arial"/>
                <a:cs typeface="Arial"/>
              </a:rPr>
              <a:t>registered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another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-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-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565"/>
              </a:spcBef>
            </a:pPr>
            <a:r>
              <a:rPr dirty="0" sz="2400" b="1">
                <a:latin typeface="Arial"/>
                <a:cs typeface="Arial"/>
              </a:rPr>
              <a:t>It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no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coincidence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Ohio’s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voter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registrations</a:t>
            </a:r>
            <a:r>
              <a:rPr dirty="0" sz="2400" spc="-10" b="1">
                <a:latin typeface="Arial"/>
                <a:cs typeface="Arial"/>
              </a:rPr>
              <a:t> ballooned</a:t>
            </a:r>
            <a:endParaRPr sz="2400">
              <a:latin typeface="Arial"/>
              <a:cs typeface="Arial"/>
            </a:endParaRPr>
          </a:p>
          <a:p>
            <a:pPr algn="ctr" marR="8890">
              <a:lnSpc>
                <a:spcPts val="4720"/>
              </a:lnSpc>
              <a:spcBef>
                <a:spcPts val="185"/>
              </a:spcBef>
            </a:pPr>
            <a:r>
              <a:rPr dirty="0" sz="4000" spc="-25" b="1">
                <a:solidFill>
                  <a:srgbClr val="FF0000"/>
                </a:solidFill>
                <a:latin typeface="Arial"/>
                <a:cs typeface="Arial"/>
              </a:rPr>
              <a:t>18%</a:t>
            </a:r>
            <a:endParaRPr sz="4000">
              <a:latin typeface="Arial"/>
              <a:cs typeface="Arial"/>
            </a:endParaRPr>
          </a:p>
          <a:p>
            <a:pPr algn="ctr" marR="5715">
              <a:lnSpc>
                <a:spcPts val="3760"/>
              </a:lnSpc>
            </a:pPr>
            <a:r>
              <a:rPr dirty="0" sz="2600" b="1">
                <a:latin typeface="Arial"/>
                <a:cs typeface="Arial"/>
              </a:rPr>
              <a:t>from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0000"/>
                </a:solidFill>
                <a:latin typeface="Arial"/>
                <a:cs typeface="Arial"/>
              </a:rPr>
              <a:t>6,837,000</a:t>
            </a:r>
            <a:r>
              <a:rPr dirty="0" sz="3200" spc="-1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 1996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8,073,829</a:t>
            </a:r>
            <a:r>
              <a:rPr dirty="0" sz="3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 </a:t>
            </a:r>
            <a:r>
              <a:rPr dirty="0" sz="2600" spc="-20" b="1">
                <a:latin typeface="Arial"/>
                <a:cs typeface="Arial"/>
              </a:rPr>
              <a:t>2020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35"/>
              </a:spcBef>
            </a:pPr>
            <a:r>
              <a:rPr dirty="0" sz="2600" b="1">
                <a:latin typeface="Arial"/>
                <a:cs typeface="Arial"/>
              </a:rPr>
              <a:t>while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voting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age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population</a:t>
            </a:r>
            <a:r>
              <a:rPr dirty="0" sz="2600" spc="-10" b="1">
                <a:latin typeface="Arial"/>
                <a:cs typeface="Arial"/>
              </a:rPr>
              <a:t> increased</a:t>
            </a:r>
            <a:endParaRPr sz="2600">
              <a:latin typeface="Arial"/>
              <a:cs typeface="Arial"/>
            </a:endParaRPr>
          </a:p>
          <a:p>
            <a:pPr algn="ctr" marL="128905">
              <a:lnSpc>
                <a:spcPct val="100000"/>
              </a:lnSpc>
              <a:spcBef>
                <a:spcPts val="235"/>
              </a:spcBef>
            </a:pPr>
            <a:r>
              <a:rPr dirty="0" sz="4000" spc="-25" b="1">
                <a:solidFill>
                  <a:srgbClr val="FF0000"/>
                </a:solidFill>
                <a:latin typeface="Arial"/>
                <a:cs typeface="Arial"/>
              </a:rPr>
              <a:t>8%</a:t>
            </a:r>
            <a:endParaRPr sz="4000">
              <a:latin typeface="Arial"/>
              <a:cs typeface="Arial"/>
            </a:endParaRPr>
          </a:p>
          <a:p>
            <a:pPr algn="ctr" marL="1556385" marR="1561465">
              <a:lnSpc>
                <a:spcPts val="3120"/>
              </a:lnSpc>
              <a:spcBef>
                <a:spcPts val="1235"/>
              </a:spcBef>
            </a:pPr>
            <a:r>
              <a:rPr dirty="0" sz="2600" b="1">
                <a:latin typeface="Arial"/>
                <a:cs typeface="Arial"/>
              </a:rPr>
              <a:t>from </a:t>
            </a:r>
            <a:r>
              <a:rPr dirty="0" sz="3200" spc="-10" b="1">
                <a:solidFill>
                  <a:srgbClr val="FF0000"/>
                </a:solidFill>
                <a:latin typeface="Arial"/>
                <a:cs typeface="Arial"/>
              </a:rPr>
              <a:t>8,358,000</a:t>
            </a:r>
            <a:r>
              <a:rPr dirty="0" sz="3200" spc="-1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10" b="1"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0000"/>
                </a:solidFill>
                <a:latin typeface="Arial"/>
                <a:cs typeface="Arial"/>
              </a:rPr>
              <a:t>9,008,209</a:t>
            </a:r>
            <a:r>
              <a:rPr dirty="0" sz="3200" spc="-1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during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same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time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period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443570"/>
            <a:ext cx="9150350" cy="1679575"/>
          </a:xfrm>
          <a:prstGeom prst="rect"/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240"/>
              </a:spcBef>
            </a:pP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800" spc="-10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“phantom</a:t>
            </a:r>
            <a:r>
              <a:rPr dirty="0" sz="28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2F5495"/>
                </a:solidFill>
                <a:latin typeface="Arial"/>
                <a:cs typeface="Arial"/>
              </a:rPr>
              <a:t>voter”</a:t>
            </a:r>
            <a:r>
              <a:rPr dirty="0" sz="28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describes</a:t>
            </a:r>
            <a:r>
              <a:rPr dirty="0" sz="2800" spc="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800" spc="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system that</a:t>
            </a:r>
            <a:r>
              <a:rPr dirty="0" sz="2800" spc="3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is not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a real person,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800" spc="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8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20" b="0" i="1">
                <a:solidFill>
                  <a:srgbClr val="2F5495"/>
                </a:solidFill>
                <a:latin typeface="Arial"/>
                <a:cs typeface="Arial"/>
              </a:rPr>
              <a:t>real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who has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been</a:t>
            </a:r>
            <a:r>
              <a:rPr dirty="0" sz="2800" spc="3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used</a:t>
            </a:r>
            <a:r>
              <a:rPr dirty="0" sz="28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against their will or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knowledge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cast a vote</a:t>
            </a:r>
            <a:r>
              <a:rPr dirty="0" sz="2800" spc="3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8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0" i="1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8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0" i="1">
                <a:solidFill>
                  <a:srgbClr val="2F5495"/>
                </a:solidFill>
                <a:latin typeface="Arial"/>
                <a:cs typeface="Arial"/>
              </a:rPr>
              <a:t>election.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70636" y="4016281"/>
            <a:ext cx="8528050" cy="1250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25320" marR="5080" indent="-1912620">
              <a:lnSpc>
                <a:spcPct val="143600"/>
              </a:lnSpc>
              <a:spcBef>
                <a:spcPts val="95"/>
              </a:spcBef>
            </a:pP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Do you believe</a:t>
            </a:r>
            <a:r>
              <a:rPr dirty="0" sz="2800" spc="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“phantoms”</a:t>
            </a:r>
            <a:r>
              <a:rPr dirty="0" sz="2800" spc="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have</a:t>
            </a:r>
            <a:r>
              <a:rPr dirty="0" sz="2800" spc="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infiltrated 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Ohio’s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voter registration</a:t>
            </a:r>
            <a:r>
              <a:rPr dirty="0" sz="2800" spc="1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systems?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659" y="372004"/>
            <a:ext cx="738314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2F5495"/>
                </a:solidFill>
              </a:rPr>
              <a:t>2008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Presidential Election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in</a:t>
            </a:r>
            <a:r>
              <a:rPr dirty="0" sz="3600" spc="-30">
                <a:solidFill>
                  <a:srgbClr val="2F5495"/>
                </a:solidFill>
              </a:rPr>
              <a:t> </a:t>
            </a:r>
            <a:r>
              <a:rPr dirty="0" sz="3600" spc="-20">
                <a:solidFill>
                  <a:srgbClr val="2F5495"/>
                </a:solidFill>
              </a:rPr>
              <a:t>Ohio</a:t>
            </a:r>
            <a:endParaRPr sz="3600"/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70659" y="1239012"/>
            <a:ext cx="594360" cy="3689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05"/>
              </a:lnSpc>
            </a:pP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102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50382" y="1170774"/>
            <a:ext cx="645985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Ohio</a:t>
            </a:r>
            <a:r>
              <a:rPr dirty="0" sz="28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precincts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had over</a:t>
            </a:r>
            <a:r>
              <a:rPr dirty="0" sz="28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100%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turnout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68855" y="1640166"/>
            <a:ext cx="65290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including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precincts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Butler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County.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31464" y="2385060"/>
            <a:ext cx="1101090" cy="36766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ts val="2890"/>
              </a:lnSpc>
            </a:pP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60,133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0219" y="2316822"/>
            <a:ext cx="908621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4154" algn="l"/>
              </a:tabLst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There</a:t>
            </a:r>
            <a:r>
              <a:rPr dirty="0" sz="28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were</a:t>
            </a: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over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	more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ballots</a:t>
            </a: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counted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these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2223" y="2684106"/>
            <a:ext cx="9023985" cy="37166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precincts than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were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registered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voters.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algn="ctr" marL="12700" marR="5080">
              <a:lnSpc>
                <a:spcPts val="2990"/>
              </a:lnSpc>
            </a:pPr>
            <a:r>
              <a:rPr dirty="0" sz="2600">
                <a:latin typeface="Arial"/>
                <a:cs typeface="Arial"/>
              </a:rPr>
              <a:t>Results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were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signed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off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by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102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precincts,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including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Butler County,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followed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by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11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counties,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including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Butler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certified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by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Secretary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Jennifer</a:t>
            </a:r>
            <a:r>
              <a:rPr dirty="0" sz="2600" spc="-10">
                <a:latin typeface="Arial"/>
                <a:cs typeface="Arial"/>
              </a:rPr>
              <a:t> Brunner.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600">
                <a:latin typeface="Arial"/>
                <a:cs typeface="Arial"/>
              </a:rPr>
              <a:t>Ballot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stuffing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obvious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these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precincts.</a:t>
            </a:r>
            <a:endParaRPr sz="26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795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many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other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precincts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had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undetected</a:t>
            </a:r>
            <a:r>
              <a:rPr dirty="0" sz="26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Ballot</a:t>
            </a:r>
            <a:r>
              <a:rPr dirty="0" sz="26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Stuffing?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2600">
                <a:latin typeface="Arial"/>
                <a:cs typeface="Arial"/>
              </a:rPr>
              <a:t>This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explains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importance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accurate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rolls.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8912" y="457200"/>
            <a:ext cx="9180830" cy="7315200"/>
            <a:chOff x="438912" y="457200"/>
            <a:chExt cx="9180830" cy="7315200"/>
          </a:xfrm>
        </p:grpSpPr>
        <p:sp>
          <p:nvSpPr>
            <p:cNvPr id="3" name="object 3" descr=""/>
            <p:cNvSpPr/>
            <p:nvPr/>
          </p:nvSpPr>
          <p:spPr>
            <a:xfrm>
              <a:off x="438912" y="6925055"/>
              <a:ext cx="9180830" cy="6350"/>
            </a:xfrm>
            <a:custGeom>
              <a:avLst/>
              <a:gdLst/>
              <a:ahLst/>
              <a:cxnLst/>
              <a:rect l="l" t="t" r="r" b="b"/>
              <a:pathLst>
                <a:path w="9180830" h="6350">
                  <a:moveTo>
                    <a:pt x="1071359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71359" y="6096"/>
                  </a:lnTo>
                  <a:lnTo>
                    <a:pt x="1071359" y="0"/>
                  </a:lnTo>
                  <a:close/>
                </a:path>
                <a:path w="9180830" h="6350">
                  <a:moveTo>
                    <a:pt x="9180563" y="0"/>
                  </a:moveTo>
                  <a:lnTo>
                    <a:pt x="8109204" y="0"/>
                  </a:lnTo>
                  <a:lnTo>
                    <a:pt x="8109204" y="6096"/>
                  </a:lnTo>
                  <a:lnTo>
                    <a:pt x="9180563" y="6096"/>
                  </a:lnTo>
                  <a:lnTo>
                    <a:pt x="9180563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0284" y="457200"/>
              <a:ext cx="7039355" cy="731520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297180" marR="5080" indent="-276225">
              <a:lnSpc>
                <a:spcPts val="2690"/>
              </a:lnSpc>
              <a:spcBef>
                <a:spcPts val="555"/>
              </a:spcBef>
            </a:pPr>
            <a:r>
              <a:rPr dirty="0" sz="2600"/>
              <a:t>BUTLER</a:t>
            </a:r>
            <a:r>
              <a:rPr dirty="0" sz="2600" spc="-25"/>
              <a:t> </a:t>
            </a:r>
            <a:r>
              <a:rPr dirty="0" sz="2600"/>
              <a:t>COUNTY</a:t>
            </a:r>
            <a:r>
              <a:rPr dirty="0" sz="2600" spc="-90"/>
              <a:t> </a:t>
            </a:r>
            <a:r>
              <a:rPr dirty="0" sz="2600"/>
              <a:t>BOARD</a:t>
            </a:r>
            <a:r>
              <a:rPr dirty="0" sz="2600" spc="-40"/>
              <a:t> </a:t>
            </a:r>
            <a:r>
              <a:rPr dirty="0" sz="2600"/>
              <a:t>OF</a:t>
            </a:r>
            <a:r>
              <a:rPr dirty="0" sz="2600" spc="-15"/>
              <a:t> </a:t>
            </a:r>
            <a:r>
              <a:rPr dirty="0" sz="2600"/>
              <a:t>ELECTIONS</a:t>
            </a:r>
            <a:r>
              <a:rPr dirty="0" sz="2600" spc="-40"/>
              <a:t> </a:t>
            </a:r>
            <a:r>
              <a:rPr dirty="0" sz="2600"/>
              <a:t>RESPONSE</a:t>
            </a:r>
            <a:r>
              <a:rPr dirty="0" sz="2600" spc="-20"/>
              <a:t> </a:t>
            </a:r>
            <a:r>
              <a:rPr dirty="0" sz="2600" spc="-25"/>
              <a:t>TO </a:t>
            </a:r>
            <a:r>
              <a:rPr dirty="0" sz="2600"/>
              <a:t>2008</a:t>
            </a:r>
            <a:r>
              <a:rPr dirty="0" sz="2600" spc="-30"/>
              <a:t> </a:t>
            </a:r>
            <a:r>
              <a:rPr dirty="0" sz="2600"/>
              <a:t>PRECINCTS</a:t>
            </a:r>
            <a:r>
              <a:rPr dirty="0" sz="2600" spc="-35"/>
              <a:t> </a:t>
            </a:r>
            <a:r>
              <a:rPr dirty="0" sz="2600"/>
              <a:t>WITH</a:t>
            </a:r>
            <a:r>
              <a:rPr dirty="0" sz="2600" spc="-15"/>
              <a:t> </a:t>
            </a:r>
            <a:r>
              <a:rPr dirty="0" sz="2600"/>
              <a:t>OVER</a:t>
            </a:r>
            <a:r>
              <a:rPr dirty="0" sz="2600" spc="-20"/>
              <a:t> </a:t>
            </a:r>
            <a:r>
              <a:rPr dirty="0" sz="2600"/>
              <a:t>100%</a:t>
            </a:r>
            <a:r>
              <a:rPr dirty="0" sz="2600" spc="-15"/>
              <a:t> </a:t>
            </a:r>
            <a:r>
              <a:rPr dirty="0" sz="2600"/>
              <a:t>VOTER</a:t>
            </a:r>
            <a:r>
              <a:rPr dirty="0" sz="2600" spc="-15"/>
              <a:t> </a:t>
            </a:r>
            <a:r>
              <a:rPr dirty="0" sz="2600" spc="-10"/>
              <a:t>TURNOUT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6277744"/>
            <a:ext cx="856678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Source</a:t>
            </a:r>
            <a:r>
              <a:rPr dirty="0" sz="2600" spc="-2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“Incorrect”</a:t>
            </a:r>
            <a:r>
              <a:rPr dirty="0" sz="2600" spc="-2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Data:</a:t>
            </a:r>
            <a:r>
              <a:rPr dirty="0" sz="2600" spc="-20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Secretary</a:t>
            </a:r>
            <a:r>
              <a:rPr dirty="0" sz="2600" spc="-20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State</a:t>
            </a:r>
            <a:r>
              <a:rPr dirty="0" sz="2600" spc="-20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2F5495"/>
                </a:solidFill>
                <a:latin typeface="Arial"/>
                <a:cs typeface="Arial"/>
              </a:rPr>
              <a:t>Website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" y="1685544"/>
            <a:ext cx="9860279" cy="442255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008" y="646564"/>
            <a:ext cx="7906384" cy="1107440"/>
          </a:xfrm>
          <a:prstGeom prst="rect"/>
        </p:spPr>
        <p:txBody>
          <a:bodyPr wrap="square" lIns="0" tIns="69215" rIns="0" bIns="0" rtlCol="0" vert="horz">
            <a:spAutoFit/>
          </a:bodyPr>
          <a:lstStyle/>
          <a:p>
            <a:pPr algn="ctr" marL="664845" marR="655955">
              <a:lnSpc>
                <a:spcPts val="2700"/>
              </a:lnSpc>
              <a:spcBef>
                <a:spcPts val="545"/>
              </a:spcBef>
            </a:pPr>
            <a:r>
              <a:rPr dirty="0" sz="2600"/>
              <a:t>HOW</a:t>
            </a:r>
            <a:r>
              <a:rPr dirty="0" sz="2600" spc="-35"/>
              <a:t> </a:t>
            </a:r>
            <a:r>
              <a:rPr dirty="0" sz="2600"/>
              <a:t>TO</a:t>
            </a:r>
            <a:r>
              <a:rPr dirty="0" sz="2600" spc="-120"/>
              <a:t> </a:t>
            </a:r>
            <a:r>
              <a:rPr dirty="0" sz="2600"/>
              <a:t>ACCESS</a:t>
            </a:r>
            <a:r>
              <a:rPr dirty="0" sz="2600" spc="-45"/>
              <a:t> </a:t>
            </a:r>
            <a:r>
              <a:rPr dirty="0" sz="2600" spc="-30"/>
              <a:t>SECRETARY</a:t>
            </a:r>
            <a:r>
              <a:rPr dirty="0" sz="2600" spc="-90"/>
              <a:t> </a:t>
            </a:r>
            <a:r>
              <a:rPr dirty="0" sz="2600"/>
              <a:t>OF</a:t>
            </a:r>
            <a:r>
              <a:rPr dirty="0" sz="2600" spc="-25"/>
              <a:t> </a:t>
            </a:r>
            <a:r>
              <a:rPr dirty="0" sz="2600" spc="-55"/>
              <a:t>STATE </a:t>
            </a:r>
            <a:r>
              <a:rPr dirty="0" sz="2600"/>
              <a:t>2008</a:t>
            </a:r>
            <a:r>
              <a:rPr dirty="0" sz="2600" spc="-35"/>
              <a:t> </a:t>
            </a:r>
            <a:r>
              <a:rPr dirty="0" sz="2600"/>
              <a:t>“OFFICIAL”</a:t>
            </a:r>
            <a:r>
              <a:rPr dirty="0" sz="2600" spc="-25"/>
              <a:t> </a:t>
            </a:r>
            <a:r>
              <a:rPr dirty="0" sz="2600"/>
              <a:t>REPORT</a:t>
            </a:r>
            <a:r>
              <a:rPr dirty="0" sz="2600" spc="-40"/>
              <a:t> </a:t>
            </a:r>
            <a:r>
              <a:rPr dirty="0" sz="2600" spc="-10"/>
              <a:t>SHOWING</a:t>
            </a:r>
            <a:endParaRPr sz="2600"/>
          </a:p>
          <a:p>
            <a:pPr algn="ctr">
              <a:lnSpc>
                <a:spcPts val="2670"/>
              </a:lnSpc>
            </a:pPr>
            <a:r>
              <a:rPr dirty="0" sz="2600"/>
              <a:t>OVER</a:t>
            </a:r>
            <a:r>
              <a:rPr dirty="0" sz="2600" spc="-20"/>
              <a:t> </a:t>
            </a:r>
            <a:r>
              <a:rPr dirty="0" sz="2600"/>
              <a:t>100%</a:t>
            </a:r>
            <a:r>
              <a:rPr dirty="0" sz="2600" spc="-20"/>
              <a:t> </a:t>
            </a:r>
            <a:r>
              <a:rPr dirty="0" sz="2600"/>
              <a:t>VOTER</a:t>
            </a:r>
            <a:r>
              <a:rPr dirty="0" sz="2600" spc="-15"/>
              <a:t> </a:t>
            </a:r>
            <a:r>
              <a:rPr dirty="0" sz="2600"/>
              <a:t>TURNOUT</a:t>
            </a:r>
            <a:r>
              <a:rPr dirty="0" sz="2600" spc="-15"/>
              <a:t> </a:t>
            </a:r>
            <a:r>
              <a:rPr dirty="0" sz="2600"/>
              <a:t>IN</a:t>
            </a:r>
            <a:r>
              <a:rPr dirty="0" sz="2600" spc="-35"/>
              <a:t> </a:t>
            </a:r>
            <a:r>
              <a:rPr dirty="0" sz="2600"/>
              <a:t>102</a:t>
            </a:r>
            <a:r>
              <a:rPr dirty="0" sz="2600" spc="-30"/>
              <a:t> </a:t>
            </a:r>
            <a:r>
              <a:rPr dirty="0" sz="2600" spc="-10"/>
              <a:t>PRECINCTS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4163059" y="1693795"/>
            <a:ext cx="17322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(as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March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2023)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75085"/>
            <a:ext cx="9478039" cy="409854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419385"/>
            <a:ext cx="9182100" cy="38176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43800"/>
              </a:lnSpc>
              <a:spcBef>
                <a:spcPts val="90"/>
              </a:spcBef>
            </a:pP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3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1845,</a:t>
            </a:r>
            <a:r>
              <a:rPr dirty="0" sz="2800" spc="-3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following</a:t>
            </a:r>
            <a:r>
              <a:rPr dirty="0" sz="2800" spc="-2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several</a:t>
            </a:r>
            <a:r>
              <a:rPr dirty="0" sz="2800" spc="6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highly</a:t>
            </a:r>
            <a:r>
              <a:rPr dirty="0" sz="2800" spc="6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contested</a:t>
            </a:r>
            <a:r>
              <a:rPr dirty="0" sz="2800" spc="-30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presidential </a:t>
            </a:r>
            <a:r>
              <a:rPr dirty="0" sz="2800">
                <a:latin typeface="Arial"/>
                <a:cs typeface="Arial"/>
              </a:rPr>
              <a:t>elections,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US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Congress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enacted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single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paragraph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Presidential</a:t>
            </a:r>
            <a:r>
              <a:rPr dirty="0" sz="2800" spc="57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Election</a:t>
            </a:r>
            <a:r>
              <a:rPr dirty="0" sz="2800" spc="57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Day</a:t>
            </a:r>
            <a:r>
              <a:rPr dirty="0" sz="2800" spc="43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Act</a:t>
            </a:r>
            <a:r>
              <a:rPr dirty="0" sz="2800" spc="56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requiring</a:t>
            </a:r>
            <a:r>
              <a:rPr dirty="0" sz="2800" spc="560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presidential </a:t>
            </a:r>
            <a:r>
              <a:rPr dirty="0" sz="2800">
                <a:latin typeface="Arial"/>
                <a:cs typeface="Arial"/>
              </a:rPr>
              <a:t>elections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shall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</a:t>
            </a:r>
            <a:r>
              <a:rPr dirty="0" sz="2800" spc="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held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‘on</a:t>
            </a:r>
            <a:r>
              <a:rPr dirty="0" sz="2800" spc="1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Tuesday</a:t>
            </a:r>
            <a:r>
              <a:rPr dirty="0" sz="2800" spc="1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next</a:t>
            </a:r>
            <a:r>
              <a:rPr dirty="0" sz="2800" spc="1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after</a:t>
            </a:r>
            <a:r>
              <a:rPr dirty="0" sz="2800" spc="1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1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first </a:t>
            </a:r>
            <a:r>
              <a:rPr dirty="0" sz="2800">
                <a:latin typeface="Arial"/>
                <a:cs typeface="Arial"/>
              </a:rPr>
              <a:t>Monday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Month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November”.</a:t>
            </a:r>
            <a:endParaRPr sz="2800">
              <a:latin typeface="Arial"/>
              <a:cs typeface="Arial"/>
            </a:endParaRPr>
          </a:p>
          <a:p>
            <a:pPr algn="just" marL="1450975">
              <a:lnSpc>
                <a:spcPct val="100000"/>
              </a:lnSpc>
              <a:spcBef>
                <a:spcPts val="2355"/>
              </a:spcBef>
            </a:pPr>
            <a:r>
              <a:rPr dirty="0" sz="2800" i="1">
                <a:solidFill>
                  <a:srgbClr val="3464A3"/>
                </a:solidFill>
                <a:latin typeface="Arial"/>
                <a:cs typeface="Arial"/>
              </a:rPr>
              <a:t>Whatever</a:t>
            </a:r>
            <a:r>
              <a:rPr dirty="0" sz="2800" spc="-1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3464A3"/>
                </a:solidFill>
                <a:latin typeface="Arial"/>
                <a:cs typeface="Arial"/>
              </a:rPr>
              <a:t>happened</a:t>
            </a:r>
            <a:r>
              <a:rPr dirty="0" sz="2800" spc="-10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3464A3"/>
                </a:solidFill>
                <a:latin typeface="Arial"/>
                <a:cs typeface="Arial"/>
              </a:rPr>
              <a:t>to</a:t>
            </a:r>
            <a:r>
              <a:rPr dirty="0" sz="2800" spc="15" i="1">
                <a:solidFill>
                  <a:srgbClr val="3464A3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3464A3"/>
                </a:solidFill>
                <a:latin typeface="Arial"/>
                <a:cs typeface="Arial"/>
              </a:rPr>
              <a:t>“</a:t>
            </a:r>
            <a:r>
              <a:rPr dirty="0" sz="2800" b="1" i="1">
                <a:solidFill>
                  <a:srgbClr val="3464A3"/>
                </a:solidFill>
                <a:latin typeface="Arial"/>
                <a:cs typeface="Arial"/>
              </a:rPr>
              <a:t>Election</a:t>
            </a:r>
            <a:r>
              <a:rPr dirty="0" sz="2800" spc="-10" b="1" i="1">
                <a:solidFill>
                  <a:srgbClr val="3464A3"/>
                </a:solidFill>
                <a:latin typeface="Arial"/>
                <a:cs typeface="Arial"/>
              </a:rPr>
              <a:t> Day</a:t>
            </a:r>
            <a:r>
              <a:rPr dirty="0" sz="2800" spc="-10" i="1">
                <a:solidFill>
                  <a:srgbClr val="3464A3"/>
                </a:solidFill>
                <a:latin typeface="Arial"/>
                <a:cs typeface="Arial"/>
              </a:rPr>
              <a:t>”?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624" y="646564"/>
            <a:ext cx="7956550" cy="1449070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algn="ctr" marL="12700" marR="5080" indent="-2540">
              <a:lnSpc>
                <a:spcPct val="86300"/>
              </a:lnSpc>
              <a:spcBef>
                <a:spcPts val="535"/>
              </a:spcBef>
            </a:pP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600" spc="-6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HAPPENS</a:t>
            </a:r>
            <a:r>
              <a:rPr dirty="0" sz="2600" spc="-4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WHEN</a:t>
            </a:r>
            <a:r>
              <a:rPr dirty="0" sz="2600" spc="-1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600" spc="-14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600" spc="-10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REGISTRATION</a:t>
            </a:r>
            <a:r>
              <a:rPr dirty="0" sz="26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35" i="1">
                <a:solidFill>
                  <a:srgbClr val="2F5495"/>
                </a:solidFill>
                <a:latin typeface="Arial"/>
                <a:cs typeface="Arial"/>
              </a:rPr>
              <a:t>DATABASE</a:t>
            </a:r>
            <a:r>
              <a:rPr dirty="0" sz="2600" spc="-1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DOESN’T</a:t>
            </a:r>
            <a:r>
              <a:rPr dirty="0" sz="2600" spc="-1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MATCH</a:t>
            </a:r>
            <a:r>
              <a:rPr dirty="0" sz="2600" spc="-1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25" i="1">
                <a:solidFill>
                  <a:srgbClr val="2F5495"/>
                </a:solidFill>
                <a:latin typeface="Arial"/>
                <a:cs typeface="Arial"/>
              </a:rPr>
              <a:t>THE SECRETARY</a:t>
            </a:r>
            <a:r>
              <a:rPr dirty="0" sz="2600" spc="-10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6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65" i="1">
                <a:solidFill>
                  <a:srgbClr val="2F5495"/>
                </a:solidFill>
                <a:latin typeface="Arial"/>
                <a:cs typeface="Arial"/>
              </a:rPr>
              <a:t>STATE</a:t>
            </a:r>
            <a:r>
              <a:rPr dirty="0" sz="26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35" i="1">
                <a:solidFill>
                  <a:srgbClr val="2F5495"/>
                </a:solidFill>
                <a:latin typeface="Arial"/>
                <a:cs typeface="Arial"/>
              </a:rPr>
              <a:t>STATEWIDE</a:t>
            </a:r>
            <a:r>
              <a:rPr dirty="0" sz="2600" spc="-8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VOTER REGISTRATION</a:t>
            </a:r>
            <a:r>
              <a:rPr dirty="0" sz="2600" spc="-1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DATABASE?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60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6795" y="2513303"/>
            <a:ext cx="9013190" cy="43084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WHICH</a:t>
            </a:r>
            <a:r>
              <a:rPr dirty="0" sz="2600" spc="-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LIST</a:t>
            </a:r>
            <a:r>
              <a:rPr dirty="0" sz="2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CORRECT?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???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WHICH</a:t>
            </a:r>
            <a:r>
              <a:rPr dirty="0" sz="2600" spc="-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LIST</a:t>
            </a:r>
            <a:r>
              <a:rPr dirty="0" sz="26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600" spc="-2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 b="1" i="1">
                <a:solidFill>
                  <a:srgbClr val="2F5495"/>
                </a:solidFill>
                <a:latin typeface="Arial"/>
                <a:cs typeface="Arial"/>
              </a:rPr>
              <a:t>“OFFICIAL”?</a:t>
            </a:r>
            <a:endParaRPr sz="2600">
              <a:latin typeface="Arial"/>
              <a:cs typeface="Arial"/>
            </a:endParaRPr>
          </a:p>
          <a:p>
            <a:pPr algn="ctr" marL="12065" marR="5080">
              <a:lnSpc>
                <a:spcPts val="2480"/>
              </a:lnSpc>
              <a:spcBef>
                <a:spcPts val="805"/>
              </a:spcBef>
            </a:pP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Per the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federal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law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55">
                <a:solidFill>
                  <a:srgbClr val="702FA0"/>
                </a:solidFill>
                <a:latin typeface="Arial"/>
                <a:cs typeface="Arial"/>
              </a:rPr>
              <a:t>HAVA,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Secretary</a:t>
            </a:r>
            <a:r>
              <a:rPr dirty="0" sz="2400" spc="-3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holds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“official,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centralized voter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list.”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00">
              <a:latin typeface="Arial"/>
              <a:cs typeface="Arial"/>
            </a:endParaRPr>
          </a:p>
          <a:p>
            <a:pPr algn="ctr" marL="50165" marR="43815">
              <a:lnSpc>
                <a:spcPts val="2900"/>
              </a:lnSpc>
            </a:pP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WERE</a:t>
            </a:r>
            <a:r>
              <a:rPr dirty="0" sz="2800" spc="-3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800" spc="-3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RESULTS</a:t>
            </a:r>
            <a:r>
              <a:rPr dirty="0" sz="2800" spc="-3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800" spc="-9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ANY</a:t>
            </a:r>
            <a:r>
              <a:rPr dirty="0" sz="2800" spc="-8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r>
              <a:rPr dirty="0" sz="2800" spc="-1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35" b="1" i="1">
                <a:solidFill>
                  <a:srgbClr val="2F5495"/>
                </a:solidFill>
                <a:latin typeface="Arial"/>
                <a:cs typeface="Arial"/>
              </a:rPr>
              <a:t>ALTERED</a:t>
            </a:r>
            <a:r>
              <a:rPr dirty="0" sz="2800" spc="-3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BY</a:t>
            </a:r>
            <a:r>
              <a:rPr dirty="0" sz="2800" spc="-5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BALLOT</a:t>
            </a:r>
            <a:r>
              <a:rPr dirty="0" sz="2800" spc="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STUFFING</a:t>
            </a:r>
            <a:r>
              <a:rPr dirty="0" sz="28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800" spc="-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2F5495"/>
                </a:solidFill>
                <a:latin typeface="Arial"/>
                <a:cs typeface="Arial"/>
              </a:rPr>
              <a:t>2008?</a:t>
            </a:r>
            <a:endParaRPr sz="2800">
              <a:latin typeface="Arial"/>
              <a:cs typeface="Arial"/>
            </a:endParaRPr>
          </a:p>
          <a:p>
            <a:pPr algn="ctr" marR="635">
              <a:lnSpc>
                <a:spcPct val="100000"/>
              </a:lnSpc>
              <a:spcBef>
                <a:spcPts val="320"/>
              </a:spcBef>
            </a:pP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???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710" rIns="0" bIns="0" rtlCol="0" vert="horz">
            <a:spAutoFit/>
          </a:bodyPr>
          <a:lstStyle/>
          <a:p>
            <a:pPr marL="449580" marR="5080" indent="360680">
              <a:lnSpc>
                <a:spcPts val="3720"/>
              </a:lnSpc>
              <a:spcBef>
                <a:spcPts val="730"/>
              </a:spcBef>
            </a:pPr>
            <a:r>
              <a:rPr dirty="0" sz="3600">
                <a:solidFill>
                  <a:srgbClr val="2F5495"/>
                </a:solidFill>
              </a:rPr>
              <a:t>Judicial</a:t>
            </a:r>
            <a:r>
              <a:rPr dirty="0" sz="3600" spc="-9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Watch</a:t>
            </a:r>
            <a:r>
              <a:rPr dirty="0" sz="3600" spc="-9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&amp;</a:t>
            </a:r>
            <a:r>
              <a:rPr dirty="0" sz="3600" spc="-9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True</a:t>
            </a:r>
            <a:r>
              <a:rPr dirty="0" sz="3600" spc="-12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the</a:t>
            </a:r>
            <a:r>
              <a:rPr dirty="0" sz="3600" spc="-90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Vote</a:t>
            </a:r>
            <a:r>
              <a:rPr dirty="0" sz="3600" spc="-114">
                <a:solidFill>
                  <a:srgbClr val="2F5495"/>
                </a:solidFill>
              </a:rPr>
              <a:t> </a:t>
            </a:r>
            <a:r>
              <a:rPr dirty="0" sz="3600" spc="-20">
                <a:solidFill>
                  <a:srgbClr val="2F5495"/>
                </a:solidFill>
              </a:rPr>
              <a:t>File </a:t>
            </a:r>
            <a:r>
              <a:rPr dirty="0" sz="3600">
                <a:solidFill>
                  <a:srgbClr val="2F5495"/>
                </a:solidFill>
              </a:rPr>
              <a:t>Lawsuit</a:t>
            </a:r>
            <a:r>
              <a:rPr dirty="0" sz="3600" spc="-12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Against</a:t>
            </a:r>
            <a:r>
              <a:rPr dirty="0" sz="3600" spc="-1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Ohio</a:t>
            </a:r>
            <a:r>
              <a:rPr dirty="0" sz="3600" spc="-1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Officials</a:t>
            </a:r>
            <a:r>
              <a:rPr dirty="0" sz="3600" spc="-1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in</a:t>
            </a:r>
            <a:r>
              <a:rPr dirty="0" sz="3600" spc="-10">
                <a:solidFill>
                  <a:srgbClr val="2F5495"/>
                </a:solidFill>
              </a:rPr>
              <a:t> </a:t>
            </a:r>
            <a:r>
              <a:rPr dirty="0" sz="3600" spc="-20">
                <a:solidFill>
                  <a:srgbClr val="2F5495"/>
                </a:solidFill>
              </a:rPr>
              <a:t>2012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8907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95"/>
              </a:spcBef>
            </a:pPr>
            <a:r>
              <a:rPr dirty="0" sz="2600"/>
              <a:t>Secretary</a:t>
            </a:r>
            <a:r>
              <a:rPr dirty="0" sz="2600" spc="20"/>
              <a:t> </a:t>
            </a:r>
            <a:r>
              <a:rPr dirty="0" sz="2600"/>
              <a:t>of</a:t>
            </a:r>
            <a:r>
              <a:rPr dirty="0" sz="2600" spc="60"/>
              <a:t> </a:t>
            </a:r>
            <a:r>
              <a:rPr dirty="0" sz="2600"/>
              <a:t>State</a:t>
            </a:r>
            <a:r>
              <a:rPr dirty="0" sz="2600" spc="60"/>
              <a:t> </a:t>
            </a:r>
            <a:r>
              <a:rPr dirty="0" sz="2600"/>
              <a:t>Jon</a:t>
            </a:r>
            <a:r>
              <a:rPr dirty="0" sz="2600" spc="60"/>
              <a:t> </a:t>
            </a:r>
            <a:r>
              <a:rPr dirty="0" sz="2600"/>
              <a:t>Husted</a:t>
            </a:r>
            <a:r>
              <a:rPr dirty="0" sz="2600" spc="30"/>
              <a:t> </a:t>
            </a:r>
            <a:r>
              <a:rPr dirty="0" sz="2600"/>
              <a:t>and</a:t>
            </a:r>
            <a:r>
              <a:rPr dirty="0" sz="2600" spc="60"/>
              <a:t> </a:t>
            </a:r>
            <a:r>
              <a:rPr dirty="0" sz="2600"/>
              <a:t>Ohio</a:t>
            </a:r>
            <a:r>
              <a:rPr dirty="0" sz="2600" spc="15"/>
              <a:t> </a:t>
            </a:r>
            <a:r>
              <a:rPr dirty="0" sz="2600"/>
              <a:t>election</a:t>
            </a:r>
            <a:r>
              <a:rPr dirty="0" sz="2600" spc="60"/>
              <a:t> </a:t>
            </a:r>
            <a:r>
              <a:rPr dirty="0" sz="2600"/>
              <a:t>officials</a:t>
            </a:r>
            <a:r>
              <a:rPr dirty="0" sz="2600" spc="60"/>
              <a:t> </a:t>
            </a:r>
            <a:r>
              <a:rPr dirty="0" sz="2600" spc="-20"/>
              <a:t>were </a:t>
            </a:r>
            <a:r>
              <a:rPr dirty="0" sz="2600"/>
              <a:t>alleged</a:t>
            </a:r>
            <a:r>
              <a:rPr dirty="0" sz="2600" spc="525"/>
              <a:t> </a:t>
            </a:r>
            <a:r>
              <a:rPr dirty="0" sz="2600"/>
              <a:t>to</a:t>
            </a:r>
            <a:r>
              <a:rPr dirty="0" sz="2600" spc="530"/>
              <a:t> </a:t>
            </a:r>
            <a:r>
              <a:rPr dirty="0" sz="2600"/>
              <a:t>have</a:t>
            </a:r>
            <a:r>
              <a:rPr dirty="0" sz="2600" spc="525"/>
              <a:t> </a:t>
            </a:r>
            <a:r>
              <a:rPr dirty="0" sz="2600"/>
              <a:t>failed</a:t>
            </a:r>
            <a:r>
              <a:rPr dirty="0" sz="2600" spc="530"/>
              <a:t> </a:t>
            </a:r>
            <a:r>
              <a:rPr dirty="0" sz="2600"/>
              <a:t>to</a:t>
            </a:r>
            <a:r>
              <a:rPr dirty="0" sz="2600" spc="515"/>
              <a:t> </a:t>
            </a:r>
            <a:r>
              <a:rPr dirty="0" sz="2600"/>
              <a:t>take</a:t>
            </a:r>
            <a:r>
              <a:rPr dirty="0" sz="2600" spc="530"/>
              <a:t> </a:t>
            </a:r>
            <a:r>
              <a:rPr dirty="0" sz="2600"/>
              <a:t>reasonable</a:t>
            </a:r>
            <a:r>
              <a:rPr dirty="0" sz="2600" spc="525"/>
              <a:t> </a:t>
            </a:r>
            <a:r>
              <a:rPr dirty="0" sz="2600"/>
              <a:t>steps</a:t>
            </a:r>
            <a:r>
              <a:rPr dirty="0" sz="2600" spc="530"/>
              <a:t> </a:t>
            </a:r>
            <a:r>
              <a:rPr dirty="0" sz="2600"/>
              <a:t>to</a:t>
            </a:r>
            <a:r>
              <a:rPr dirty="0" sz="2600" spc="530"/>
              <a:t> </a:t>
            </a:r>
            <a:r>
              <a:rPr dirty="0" sz="2600" spc="-10"/>
              <a:t>maintain </a:t>
            </a:r>
            <a:r>
              <a:rPr dirty="0" sz="2600"/>
              <a:t>clean</a:t>
            </a:r>
            <a:r>
              <a:rPr dirty="0" sz="2600" spc="-25"/>
              <a:t> </a:t>
            </a:r>
            <a:r>
              <a:rPr dirty="0" sz="2600"/>
              <a:t>voter</a:t>
            </a:r>
            <a:r>
              <a:rPr dirty="0" sz="2600" spc="-10"/>
              <a:t> </a:t>
            </a:r>
            <a:r>
              <a:rPr dirty="0" sz="2600"/>
              <a:t>registration</a:t>
            </a:r>
            <a:r>
              <a:rPr dirty="0" sz="2600" spc="-15"/>
              <a:t> </a:t>
            </a:r>
            <a:r>
              <a:rPr dirty="0" sz="2600"/>
              <a:t>lists</a:t>
            </a:r>
            <a:r>
              <a:rPr dirty="0" sz="2600" spc="-10"/>
              <a:t> </a:t>
            </a:r>
            <a:r>
              <a:rPr dirty="0" sz="2600"/>
              <a:t>as</a:t>
            </a:r>
            <a:r>
              <a:rPr dirty="0" sz="2600" spc="-35"/>
              <a:t> </a:t>
            </a:r>
            <a:r>
              <a:rPr dirty="0" sz="2600"/>
              <a:t>required</a:t>
            </a:r>
            <a:r>
              <a:rPr dirty="0" sz="2600" spc="-45"/>
              <a:t> </a:t>
            </a:r>
            <a:r>
              <a:rPr dirty="0" sz="2600"/>
              <a:t>by</a:t>
            </a:r>
            <a:r>
              <a:rPr dirty="0" sz="2600" spc="-5"/>
              <a:t> </a:t>
            </a:r>
            <a:r>
              <a:rPr dirty="0" sz="2600" spc="-10"/>
              <a:t>NVRA.</a:t>
            </a:r>
            <a:endParaRPr sz="2600"/>
          </a:p>
          <a:p>
            <a:pPr>
              <a:lnSpc>
                <a:spcPct val="100000"/>
              </a:lnSpc>
            </a:pPr>
            <a:endParaRPr sz="2900"/>
          </a:p>
          <a:p>
            <a:pPr algn="just" marL="12700" marR="5080">
              <a:lnSpc>
                <a:spcPct val="110100"/>
              </a:lnSpc>
              <a:spcBef>
                <a:spcPts val="1714"/>
              </a:spcBef>
            </a:pPr>
            <a:r>
              <a:rPr dirty="0" sz="2600"/>
              <a:t>The</a:t>
            </a:r>
            <a:r>
              <a:rPr dirty="0" sz="2600" spc="395"/>
              <a:t> </a:t>
            </a:r>
            <a:r>
              <a:rPr dirty="0" sz="2600"/>
              <a:t>number</a:t>
            </a:r>
            <a:r>
              <a:rPr dirty="0" sz="2600" spc="405"/>
              <a:t> </a:t>
            </a:r>
            <a:r>
              <a:rPr dirty="0" sz="2600"/>
              <a:t>of</a:t>
            </a:r>
            <a:r>
              <a:rPr dirty="0" sz="2600" spc="405"/>
              <a:t> </a:t>
            </a:r>
            <a:r>
              <a:rPr dirty="0" sz="2600"/>
              <a:t>persons</a:t>
            </a:r>
            <a:r>
              <a:rPr dirty="0" sz="2600" spc="409"/>
              <a:t> </a:t>
            </a:r>
            <a:r>
              <a:rPr dirty="0" sz="2600"/>
              <a:t>listed</a:t>
            </a:r>
            <a:r>
              <a:rPr dirty="0" sz="2600" spc="395"/>
              <a:t> </a:t>
            </a:r>
            <a:r>
              <a:rPr dirty="0" sz="2600"/>
              <a:t>on</a:t>
            </a:r>
            <a:r>
              <a:rPr dirty="0" sz="2600" spc="405"/>
              <a:t> </a:t>
            </a:r>
            <a:r>
              <a:rPr dirty="0" sz="2600"/>
              <a:t>voter</a:t>
            </a:r>
            <a:r>
              <a:rPr dirty="0" sz="2600" spc="409"/>
              <a:t> </a:t>
            </a:r>
            <a:r>
              <a:rPr dirty="0" sz="2600"/>
              <a:t>registration</a:t>
            </a:r>
            <a:r>
              <a:rPr dirty="0" sz="2600" spc="405"/>
              <a:t> </a:t>
            </a:r>
            <a:r>
              <a:rPr dirty="0" sz="2600"/>
              <a:t>rolls</a:t>
            </a:r>
            <a:r>
              <a:rPr dirty="0" sz="2600" spc="409"/>
              <a:t> </a:t>
            </a:r>
            <a:r>
              <a:rPr dirty="0" sz="2600"/>
              <a:t>in</a:t>
            </a:r>
            <a:r>
              <a:rPr dirty="0" sz="2600" spc="385"/>
              <a:t> </a:t>
            </a:r>
            <a:r>
              <a:rPr dirty="0" sz="2600" spc="-50"/>
              <a:t>3 </a:t>
            </a:r>
            <a:r>
              <a:rPr dirty="0" sz="2600"/>
              <a:t>Ohio</a:t>
            </a:r>
            <a:r>
              <a:rPr dirty="0" sz="2600" spc="150"/>
              <a:t>  </a:t>
            </a:r>
            <a:r>
              <a:rPr dirty="0" sz="2600"/>
              <a:t>counties</a:t>
            </a:r>
            <a:r>
              <a:rPr dirty="0" sz="2600" spc="140"/>
              <a:t>  </a:t>
            </a:r>
            <a:r>
              <a:rPr dirty="0" sz="2600" b="1">
                <a:latin typeface="Arial"/>
                <a:cs typeface="Arial"/>
              </a:rPr>
              <a:t>exceeded</a:t>
            </a:r>
            <a:r>
              <a:rPr dirty="0" sz="2600" spc="150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100%</a:t>
            </a:r>
            <a:r>
              <a:rPr dirty="0" sz="2600" spc="150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165" b="1">
                <a:latin typeface="Arial"/>
                <a:cs typeface="Arial"/>
              </a:rPr>
              <a:t>  </a:t>
            </a:r>
            <a:r>
              <a:rPr dirty="0" sz="2600" b="1">
                <a:latin typeface="Arial"/>
                <a:cs typeface="Arial"/>
              </a:rPr>
              <a:t>the</a:t>
            </a:r>
            <a:r>
              <a:rPr dirty="0" sz="2600" spc="150" b="1">
                <a:latin typeface="Arial"/>
                <a:cs typeface="Arial"/>
              </a:rPr>
              <a:t>  </a:t>
            </a:r>
            <a:r>
              <a:rPr dirty="0" u="sng" sz="2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dirty="0" u="sng" sz="2600" spc="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2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voting</a:t>
            </a:r>
            <a:r>
              <a:rPr dirty="0" u="sng" sz="2600" spc="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dirty="0" u="sng" sz="26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u="sng" sz="2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population</a:t>
            </a:r>
            <a:r>
              <a:rPr dirty="0" sz="2600" b="1">
                <a:latin typeface="Arial"/>
                <a:cs typeface="Arial"/>
              </a:rPr>
              <a:t>.</a:t>
            </a:r>
            <a:r>
              <a:rPr dirty="0" sz="2600" spc="40" b="1">
                <a:latin typeface="Arial"/>
                <a:cs typeface="Arial"/>
              </a:rPr>
              <a:t> </a:t>
            </a:r>
            <a:r>
              <a:rPr dirty="0" sz="2600"/>
              <a:t>31</a:t>
            </a:r>
            <a:r>
              <a:rPr dirty="0" sz="2600" spc="65"/>
              <a:t> </a:t>
            </a:r>
            <a:r>
              <a:rPr dirty="0" sz="2600"/>
              <a:t>other</a:t>
            </a:r>
            <a:r>
              <a:rPr dirty="0" sz="2600" spc="65"/>
              <a:t> </a:t>
            </a:r>
            <a:r>
              <a:rPr dirty="0" sz="2600"/>
              <a:t>Ohio</a:t>
            </a:r>
            <a:r>
              <a:rPr dirty="0" sz="2600" spc="70"/>
              <a:t> </a:t>
            </a:r>
            <a:r>
              <a:rPr dirty="0" sz="2600"/>
              <a:t>counties</a:t>
            </a:r>
            <a:r>
              <a:rPr dirty="0" sz="2600" spc="65"/>
              <a:t> </a:t>
            </a:r>
            <a:r>
              <a:rPr dirty="0" sz="2600"/>
              <a:t>had</a:t>
            </a:r>
            <a:r>
              <a:rPr dirty="0" sz="2600" spc="65"/>
              <a:t> </a:t>
            </a:r>
            <a:r>
              <a:rPr dirty="0" sz="2600"/>
              <a:t>registrations</a:t>
            </a:r>
            <a:r>
              <a:rPr dirty="0" sz="2600" spc="70"/>
              <a:t> </a:t>
            </a:r>
            <a:r>
              <a:rPr dirty="0" sz="2600" spc="-10"/>
              <a:t>between </a:t>
            </a:r>
            <a:r>
              <a:rPr dirty="0" sz="2600"/>
              <a:t>90%</a:t>
            </a:r>
            <a:r>
              <a:rPr dirty="0" sz="2600" spc="195"/>
              <a:t> </a:t>
            </a:r>
            <a:r>
              <a:rPr dirty="0" sz="2600"/>
              <a:t>and</a:t>
            </a:r>
            <a:r>
              <a:rPr dirty="0" sz="2600" spc="195"/>
              <a:t> </a:t>
            </a:r>
            <a:r>
              <a:rPr dirty="0" sz="2600"/>
              <a:t>100%</a:t>
            </a:r>
            <a:r>
              <a:rPr dirty="0" sz="2600" spc="195"/>
              <a:t> </a:t>
            </a:r>
            <a:r>
              <a:rPr dirty="0" sz="2600"/>
              <a:t>of</a:t>
            </a:r>
            <a:r>
              <a:rPr dirty="0" sz="2600" spc="195"/>
              <a:t> </a:t>
            </a:r>
            <a:r>
              <a:rPr dirty="0" sz="2600"/>
              <a:t>total</a:t>
            </a:r>
            <a:r>
              <a:rPr dirty="0" sz="2600" spc="190"/>
              <a:t> </a:t>
            </a:r>
            <a:r>
              <a:rPr dirty="0" sz="2600"/>
              <a:t>voting</a:t>
            </a:r>
            <a:r>
              <a:rPr dirty="0" sz="2600" spc="195"/>
              <a:t> </a:t>
            </a:r>
            <a:r>
              <a:rPr dirty="0" sz="2600"/>
              <a:t>age</a:t>
            </a:r>
            <a:r>
              <a:rPr dirty="0" sz="2600" spc="195"/>
              <a:t> </a:t>
            </a:r>
            <a:r>
              <a:rPr dirty="0" sz="2600"/>
              <a:t>population,</a:t>
            </a:r>
            <a:r>
              <a:rPr dirty="0" sz="2600" spc="195"/>
              <a:t> </a:t>
            </a:r>
            <a:r>
              <a:rPr dirty="0" sz="2600"/>
              <a:t>where</a:t>
            </a:r>
            <a:r>
              <a:rPr dirty="0" sz="2600" spc="195"/>
              <a:t> </a:t>
            </a:r>
            <a:r>
              <a:rPr dirty="0" sz="2600" spc="-10"/>
              <a:t>typically </a:t>
            </a:r>
            <a:r>
              <a:rPr dirty="0" sz="2600"/>
              <a:t>only</a:t>
            </a:r>
            <a:r>
              <a:rPr dirty="0" sz="2600" spc="-10"/>
              <a:t> </a:t>
            </a:r>
            <a:r>
              <a:rPr dirty="0" sz="2600"/>
              <a:t>71%</a:t>
            </a:r>
            <a:r>
              <a:rPr dirty="0" sz="2600" spc="-5"/>
              <a:t> </a:t>
            </a:r>
            <a:r>
              <a:rPr dirty="0" sz="2600"/>
              <a:t>of</a:t>
            </a:r>
            <a:r>
              <a:rPr dirty="0" sz="2600" spc="-5"/>
              <a:t> </a:t>
            </a:r>
            <a:r>
              <a:rPr dirty="0" sz="2600"/>
              <a:t>eligible</a:t>
            </a:r>
            <a:r>
              <a:rPr dirty="0" sz="2600" spc="-25"/>
              <a:t> </a:t>
            </a:r>
            <a:r>
              <a:rPr dirty="0" sz="2600"/>
              <a:t>voters</a:t>
            </a:r>
            <a:r>
              <a:rPr dirty="0" sz="2600" spc="-5"/>
              <a:t> </a:t>
            </a:r>
            <a:r>
              <a:rPr dirty="0" sz="2600"/>
              <a:t>register</a:t>
            </a:r>
            <a:r>
              <a:rPr dirty="0" sz="2600" spc="-5"/>
              <a:t> </a:t>
            </a:r>
            <a:r>
              <a:rPr dirty="0" sz="2600"/>
              <a:t>to</a:t>
            </a:r>
            <a:r>
              <a:rPr dirty="0" sz="2600" spc="-5"/>
              <a:t> </a:t>
            </a:r>
            <a:r>
              <a:rPr dirty="0" sz="2600" spc="-10"/>
              <a:t>vote.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400" y="1246297"/>
            <a:ext cx="8097520" cy="123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  <a:tabLst>
                <a:tab pos="1801495" algn="l"/>
                <a:tab pos="2899410" algn="l"/>
                <a:tab pos="5756275" algn="l"/>
                <a:tab pos="6348730" algn="l"/>
              </a:tabLst>
            </a:pPr>
            <a:r>
              <a:rPr dirty="0" sz="3600">
                <a:latin typeface="Arial"/>
                <a:cs typeface="Arial"/>
              </a:rPr>
              <a:t>“Election</a:t>
            </a:r>
            <a:r>
              <a:rPr dirty="0" sz="3600" spc="-229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officials</a:t>
            </a:r>
            <a:r>
              <a:rPr dirty="0" sz="3600" spc="-2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in</a:t>
            </a:r>
            <a:r>
              <a:rPr dirty="0" sz="3600" spc="-23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the</a:t>
            </a:r>
            <a:r>
              <a:rPr dirty="0" sz="3600" spc="-2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State</a:t>
            </a:r>
            <a:r>
              <a:rPr dirty="0" sz="3600" spc="-2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of</a:t>
            </a:r>
            <a:r>
              <a:rPr dirty="0" sz="3600" spc="-2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Ohio</a:t>
            </a:r>
            <a:r>
              <a:rPr dirty="0" sz="3600" spc="-215">
                <a:latin typeface="Arial"/>
                <a:cs typeface="Arial"/>
              </a:rPr>
              <a:t> </a:t>
            </a:r>
            <a:r>
              <a:rPr dirty="0" sz="3600" spc="-25">
                <a:latin typeface="Arial"/>
                <a:cs typeface="Arial"/>
              </a:rPr>
              <a:t>are </a:t>
            </a:r>
            <a:r>
              <a:rPr dirty="0" sz="3600" spc="-10">
                <a:latin typeface="Arial"/>
                <a:cs typeface="Arial"/>
              </a:rPr>
              <a:t>shirking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20">
                <a:latin typeface="Arial"/>
                <a:cs typeface="Arial"/>
              </a:rPr>
              <a:t>their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10">
                <a:latin typeface="Arial"/>
                <a:cs typeface="Arial"/>
              </a:rPr>
              <a:t>responsibility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25">
                <a:latin typeface="Arial"/>
                <a:cs typeface="Arial"/>
              </a:rPr>
              <a:t>to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10">
                <a:latin typeface="Arial"/>
                <a:cs typeface="Arial"/>
              </a:rPr>
              <a:t>maintain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7400" y="2454829"/>
            <a:ext cx="5681980" cy="123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  <a:tabLst>
                <a:tab pos="1565275" algn="l"/>
                <a:tab pos="1904364" algn="l"/>
                <a:tab pos="3041650" algn="l"/>
                <a:tab pos="4108450" algn="l"/>
                <a:tab pos="5290185" algn="l"/>
              </a:tabLst>
            </a:pPr>
            <a:r>
              <a:rPr dirty="0" sz="3600" spc="-10">
                <a:latin typeface="Arial"/>
                <a:cs typeface="Arial"/>
              </a:rPr>
              <a:t>clean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10">
                <a:latin typeface="Arial"/>
                <a:cs typeface="Arial"/>
              </a:rPr>
              <a:t>voter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10">
                <a:latin typeface="Arial"/>
                <a:cs typeface="Arial"/>
              </a:rPr>
              <a:t>registration election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10">
                <a:latin typeface="Arial"/>
                <a:cs typeface="Arial"/>
              </a:rPr>
              <a:t>rolls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894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can	</a:t>
            </a:r>
            <a:r>
              <a:rPr dirty="0" sz="3600" spc="-20">
                <a:latin typeface="Arial"/>
                <a:cs typeface="Arial"/>
              </a:rPr>
              <a:t>lead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35">
                <a:latin typeface="Arial"/>
                <a:cs typeface="Arial"/>
              </a:rPr>
              <a:t>to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39317" y="2454829"/>
            <a:ext cx="1261745" cy="123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3045" marR="5080" indent="-220979">
              <a:lnSpc>
                <a:spcPct val="110300"/>
              </a:lnSpc>
              <a:spcBef>
                <a:spcPts val="95"/>
              </a:spcBef>
            </a:pPr>
            <a:r>
              <a:rPr dirty="0" sz="3600" spc="-10">
                <a:latin typeface="Arial"/>
                <a:cs typeface="Arial"/>
              </a:rPr>
              <a:t>lists. voter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13520" y="2454829"/>
            <a:ext cx="967105" cy="123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10300"/>
              </a:lnSpc>
              <a:spcBef>
                <a:spcPts val="95"/>
              </a:spcBef>
            </a:pPr>
            <a:r>
              <a:rPr dirty="0" sz="3600" spc="-10">
                <a:latin typeface="Arial"/>
                <a:cs typeface="Arial"/>
              </a:rPr>
              <a:t>Dirty </a:t>
            </a:r>
            <a:r>
              <a:rPr dirty="0" sz="3600" spc="-25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7400" y="3666409"/>
            <a:ext cx="8098155" cy="3048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0"/>
              </a:spcBef>
            </a:pPr>
            <a:r>
              <a:rPr dirty="0" sz="3600">
                <a:latin typeface="Arial"/>
                <a:cs typeface="Arial"/>
              </a:rPr>
              <a:t>election</a:t>
            </a:r>
            <a:r>
              <a:rPr dirty="0" sz="3600" spc="37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fraud.</a:t>
            </a:r>
            <a:r>
              <a:rPr dirty="0" sz="3600" spc="3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Ohio’s</a:t>
            </a:r>
            <a:r>
              <a:rPr dirty="0" sz="3600" spc="35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voting</a:t>
            </a:r>
            <a:r>
              <a:rPr dirty="0" sz="3600" spc="37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rolls</a:t>
            </a:r>
            <a:r>
              <a:rPr dirty="0" sz="3600" spc="34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are</a:t>
            </a:r>
            <a:r>
              <a:rPr dirty="0" sz="3600" spc="350">
                <a:latin typeface="Arial"/>
                <a:cs typeface="Arial"/>
              </a:rPr>
              <a:t> </a:t>
            </a:r>
            <a:r>
              <a:rPr dirty="0" sz="3600" spc="-50">
                <a:latin typeface="Arial"/>
                <a:cs typeface="Arial"/>
              </a:rPr>
              <a:t>a </a:t>
            </a:r>
            <a:r>
              <a:rPr dirty="0" sz="3600">
                <a:latin typeface="Arial"/>
                <a:cs typeface="Arial"/>
              </a:rPr>
              <a:t>mess</a:t>
            </a:r>
            <a:r>
              <a:rPr dirty="0" sz="3600" spc="42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and</a:t>
            </a:r>
            <a:r>
              <a:rPr dirty="0" sz="3600" spc="434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we</a:t>
            </a:r>
            <a:r>
              <a:rPr dirty="0" sz="3600" spc="434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hope</a:t>
            </a:r>
            <a:r>
              <a:rPr dirty="0" sz="3600" spc="440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a</a:t>
            </a:r>
            <a:r>
              <a:rPr dirty="0" sz="3600" spc="434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court</a:t>
            </a:r>
            <a:r>
              <a:rPr dirty="0" sz="3600" spc="40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will</a:t>
            </a:r>
            <a:r>
              <a:rPr dirty="0" sz="3600" spc="40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require </a:t>
            </a:r>
            <a:r>
              <a:rPr dirty="0" sz="3600">
                <a:latin typeface="Arial"/>
                <a:cs typeface="Arial"/>
              </a:rPr>
              <a:t>that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they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be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cleaned up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prior</a:t>
            </a:r>
            <a:r>
              <a:rPr dirty="0" sz="3600" spc="-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to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Election </a:t>
            </a:r>
            <a:r>
              <a:rPr dirty="0" sz="3600">
                <a:latin typeface="Arial"/>
                <a:cs typeface="Arial"/>
              </a:rPr>
              <a:t>Day,”</a:t>
            </a:r>
            <a:r>
              <a:rPr dirty="0" sz="3600" spc="894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stated</a:t>
            </a:r>
            <a:r>
              <a:rPr dirty="0" sz="3600" spc="-50">
                <a:latin typeface="Arial"/>
                <a:cs typeface="Arial"/>
              </a:rPr>
              <a:t>  </a:t>
            </a:r>
            <a:r>
              <a:rPr dirty="0" sz="3600">
                <a:latin typeface="Arial"/>
                <a:cs typeface="Arial"/>
              </a:rPr>
              <a:t>Judicial</a:t>
            </a:r>
            <a:r>
              <a:rPr dirty="0" sz="3600" spc="875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Watch</a:t>
            </a:r>
            <a:r>
              <a:rPr dirty="0" sz="3600" spc="-50">
                <a:latin typeface="Arial"/>
                <a:cs typeface="Arial"/>
              </a:rPr>
              <a:t>  </a:t>
            </a:r>
            <a:r>
              <a:rPr dirty="0" sz="3600" spc="-10">
                <a:latin typeface="Arial"/>
                <a:cs typeface="Arial"/>
              </a:rPr>
              <a:t>President</a:t>
            </a:r>
            <a:endParaRPr sz="36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440"/>
              </a:spcBef>
            </a:pPr>
            <a:r>
              <a:rPr dirty="0" sz="3600" spc="-65">
                <a:latin typeface="Arial"/>
                <a:cs typeface="Arial"/>
              </a:rPr>
              <a:t>~Tom</a:t>
            </a:r>
            <a:r>
              <a:rPr dirty="0" sz="3600" spc="-170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Fitton.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400" y="825025"/>
            <a:ext cx="8323580" cy="53994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114300">
              <a:lnSpc>
                <a:spcPct val="110100"/>
              </a:lnSpc>
              <a:spcBef>
                <a:spcPts val="95"/>
              </a:spcBef>
            </a:pP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3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lawsuit</a:t>
            </a:r>
            <a:r>
              <a:rPr dirty="0" sz="2800" spc="3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further</a:t>
            </a:r>
            <a:r>
              <a:rPr dirty="0" sz="2800" spc="3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stated</a:t>
            </a:r>
            <a:r>
              <a:rPr dirty="0" sz="2800" spc="3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that</a:t>
            </a:r>
            <a:r>
              <a:rPr dirty="0" sz="2800" spc="3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research</a:t>
            </a:r>
            <a:r>
              <a:rPr dirty="0" sz="2800" spc="34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conducted </a:t>
            </a:r>
            <a:r>
              <a:rPr dirty="0" sz="2800">
                <a:latin typeface="Arial"/>
                <a:cs typeface="Arial"/>
              </a:rPr>
              <a:t>by</a:t>
            </a:r>
            <a:r>
              <a:rPr dirty="0" sz="2800" spc="480">
                <a:latin typeface="Arial"/>
                <a:cs typeface="Arial"/>
              </a:rPr>
              <a:t>   </a:t>
            </a:r>
            <a:r>
              <a:rPr dirty="0" sz="2800">
                <a:latin typeface="Arial"/>
                <a:cs typeface="Arial"/>
              </a:rPr>
              <a:t>Pew</a:t>
            </a:r>
            <a:r>
              <a:rPr dirty="0" sz="2800" spc="480">
                <a:latin typeface="Arial"/>
                <a:cs typeface="Arial"/>
              </a:rPr>
              <a:t>   </a:t>
            </a:r>
            <a:r>
              <a:rPr dirty="0" sz="2800">
                <a:latin typeface="Arial"/>
                <a:cs typeface="Arial"/>
              </a:rPr>
              <a:t>Charitable</a:t>
            </a:r>
            <a:r>
              <a:rPr dirty="0" sz="2800" spc="445">
                <a:latin typeface="Arial"/>
                <a:cs typeface="Arial"/>
              </a:rPr>
              <a:t>   </a:t>
            </a:r>
            <a:r>
              <a:rPr dirty="0" sz="2800">
                <a:latin typeface="Arial"/>
                <a:cs typeface="Arial"/>
              </a:rPr>
              <a:t>Trusts</a:t>
            </a:r>
            <a:r>
              <a:rPr dirty="0" sz="2800" spc="480">
                <a:latin typeface="Arial"/>
                <a:cs typeface="Arial"/>
              </a:rPr>
              <a:t>   </a:t>
            </a:r>
            <a:r>
              <a:rPr dirty="0" sz="2800">
                <a:latin typeface="Arial"/>
                <a:cs typeface="Arial"/>
              </a:rPr>
              <a:t>published</a:t>
            </a:r>
            <a:r>
              <a:rPr dirty="0" sz="2800" spc="475">
                <a:latin typeface="Arial"/>
                <a:cs typeface="Arial"/>
              </a:rPr>
              <a:t>   </a:t>
            </a:r>
            <a:r>
              <a:rPr dirty="0" sz="2800" spc="-20">
                <a:latin typeface="Arial"/>
                <a:cs typeface="Arial"/>
              </a:rPr>
              <a:t>that </a:t>
            </a:r>
            <a:r>
              <a:rPr dirty="0" sz="2800">
                <a:latin typeface="Arial"/>
                <a:cs typeface="Arial"/>
              </a:rPr>
              <a:t>approximately</a:t>
            </a:r>
            <a:r>
              <a:rPr dirty="0" sz="2800" spc="565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24</a:t>
            </a:r>
            <a:r>
              <a:rPr dirty="0" sz="2800" spc="6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million</a:t>
            </a:r>
            <a:r>
              <a:rPr dirty="0" sz="2800" spc="58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active</a:t>
            </a:r>
            <a:r>
              <a:rPr dirty="0" sz="2800" spc="5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voter</a:t>
            </a:r>
            <a:r>
              <a:rPr dirty="0" sz="2800" spc="62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registrations </a:t>
            </a:r>
            <a:r>
              <a:rPr dirty="0" sz="2800">
                <a:latin typeface="Arial"/>
                <a:cs typeface="Arial"/>
              </a:rPr>
              <a:t>throughout</a:t>
            </a:r>
            <a:r>
              <a:rPr dirty="0" sz="2800" spc="3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3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US</a:t>
            </a:r>
            <a:r>
              <a:rPr dirty="0" sz="2800" spc="37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3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one</a:t>
            </a:r>
            <a:r>
              <a:rPr dirty="0" sz="2800" spc="3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out</a:t>
            </a:r>
            <a:r>
              <a:rPr dirty="0" sz="2800" spc="400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395">
                <a:latin typeface="Arial"/>
                <a:cs typeface="Arial"/>
              </a:rPr>
              <a:t>  </a:t>
            </a:r>
            <a:r>
              <a:rPr dirty="0" sz="2800">
                <a:latin typeface="Arial"/>
                <a:cs typeface="Arial"/>
              </a:rPr>
              <a:t>every</a:t>
            </a:r>
            <a:r>
              <a:rPr dirty="0" sz="2800" spc="380">
                <a:latin typeface="Arial"/>
                <a:cs typeface="Arial"/>
              </a:rPr>
              <a:t>  </a:t>
            </a:r>
            <a:r>
              <a:rPr dirty="0" sz="2800" spc="-10">
                <a:latin typeface="Arial"/>
                <a:cs typeface="Arial"/>
              </a:rPr>
              <a:t>eight </a:t>
            </a:r>
            <a:r>
              <a:rPr dirty="0" sz="2800">
                <a:latin typeface="Arial"/>
                <a:cs typeface="Arial"/>
              </a:rPr>
              <a:t>registrations</a:t>
            </a:r>
            <a:r>
              <a:rPr dirty="0" sz="2800" spc="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–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longer</a:t>
            </a:r>
            <a:r>
              <a:rPr dirty="0" sz="2800" spc="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valid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significantly inaccurate.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00">
              <a:latin typeface="Arial"/>
              <a:cs typeface="Arial"/>
            </a:endParaRPr>
          </a:p>
          <a:p>
            <a:pPr algn="just" marL="12700" marR="5715" indent="114300">
              <a:lnSpc>
                <a:spcPct val="110100"/>
              </a:lnSpc>
              <a:spcBef>
                <a:spcPts val="5"/>
              </a:spcBef>
            </a:pP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2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2014,</a:t>
            </a:r>
            <a:r>
              <a:rPr dirty="0" sz="2800" spc="2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Ohio</a:t>
            </a:r>
            <a:r>
              <a:rPr dirty="0" sz="2800" spc="25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entered</a:t>
            </a:r>
            <a:r>
              <a:rPr dirty="0" sz="2800" spc="25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into</a:t>
            </a:r>
            <a:r>
              <a:rPr dirty="0" sz="2800" spc="25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25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settlement</a:t>
            </a:r>
            <a:r>
              <a:rPr dirty="0" sz="2800" spc="2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agreement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Judicial</a:t>
            </a:r>
            <a:r>
              <a:rPr dirty="0" sz="2800" spc="1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Watch,</a:t>
            </a:r>
            <a:r>
              <a:rPr dirty="0" sz="2800" spc="1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2018</a:t>
            </a:r>
            <a:r>
              <a:rPr dirty="0" sz="2800" spc="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Supreme</a:t>
            </a:r>
            <a:r>
              <a:rPr dirty="0" sz="2800" spc="8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Court </a:t>
            </a:r>
            <a:r>
              <a:rPr dirty="0" sz="2800">
                <a:latin typeface="Arial"/>
                <a:cs typeface="Arial"/>
              </a:rPr>
              <a:t>upheld</a:t>
            </a:r>
            <a:r>
              <a:rPr dirty="0" sz="2800" spc="6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6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agreement</a:t>
            </a:r>
            <a:r>
              <a:rPr dirty="0" sz="2800" spc="6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6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maintain</a:t>
            </a:r>
            <a:r>
              <a:rPr dirty="0" sz="2800" spc="6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accurate</a:t>
            </a:r>
            <a:r>
              <a:rPr dirty="0" sz="2800" spc="6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voting </a:t>
            </a:r>
            <a:r>
              <a:rPr dirty="0" sz="2800">
                <a:latin typeface="Arial"/>
                <a:cs typeface="Arial"/>
              </a:rPr>
              <a:t>rolls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valid and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enforceable.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212" y="372004"/>
            <a:ext cx="845502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>
                <a:solidFill>
                  <a:srgbClr val="2F5495"/>
                </a:solidFill>
              </a:rPr>
              <a:t>Unsolicited Ballot</a:t>
            </a:r>
            <a:r>
              <a:rPr dirty="0" sz="3600" spc="-13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Application</a:t>
            </a:r>
            <a:r>
              <a:rPr dirty="0" sz="3600" spc="-30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Mailings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173868"/>
            <a:ext cx="9182100" cy="54298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just" marL="12700" marR="5080">
              <a:lnSpc>
                <a:spcPts val="2690"/>
              </a:lnSpc>
              <a:spcBef>
                <a:spcPts val="555"/>
              </a:spcBef>
            </a:pPr>
            <a:r>
              <a:rPr dirty="0" sz="2600">
                <a:latin typeface="Arial"/>
                <a:cs typeface="Arial"/>
              </a:rPr>
              <a:t>Secretary of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Jon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Husted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began</a:t>
            </a:r>
            <a:r>
              <a:rPr dirty="0" sz="2600" spc="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mailing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unsolicited</a:t>
            </a:r>
            <a:r>
              <a:rPr dirty="0" sz="2600" spc="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ballot </a:t>
            </a:r>
            <a:r>
              <a:rPr dirty="0" sz="2600">
                <a:latin typeface="Arial"/>
                <a:cs typeface="Arial"/>
              </a:rPr>
              <a:t>applications</a:t>
            </a:r>
            <a:r>
              <a:rPr dirty="0" sz="2600" spc="58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57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56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56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electors</a:t>
            </a:r>
            <a:r>
              <a:rPr dirty="0" sz="2600" spc="55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57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presidential</a:t>
            </a:r>
            <a:r>
              <a:rPr dirty="0" sz="2600" spc="570">
                <a:latin typeface="Arial"/>
                <a:cs typeface="Arial"/>
              </a:rPr>
              <a:t> 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gubernatorial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elections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2012.</a:t>
            </a:r>
            <a:endParaRPr sz="2600">
              <a:latin typeface="Arial"/>
              <a:cs typeface="Arial"/>
            </a:endParaRPr>
          </a:p>
          <a:p>
            <a:pPr algn="just" marL="12700" marR="6985">
              <a:lnSpc>
                <a:spcPts val="2690"/>
              </a:lnSpc>
              <a:spcBef>
                <a:spcPts val="2430"/>
              </a:spcBef>
            </a:pPr>
            <a:r>
              <a:rPr dirty="0" sz="2600">
                <a:latin typeface="Arial"/>
                <a:cs typeface="Arial"/>
              </a:rPr>
              <a:t>It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has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been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reported</a:t>
            </a:r>
            <a:r>
              <a:rPr dirty="0" sz="2600" spc="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cost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 2020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was</a:t>
            </a:r>
            <a:r>
              <a:rPr dirty="0" sz="2600" spc="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$1.1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million,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paid </a:t>
            </a:r>
            <a:r>
              <a:rPr dirty="0" sz="2600" spc="-25">
                <a:latin typeface="Arial"/>
                <a:cs typeface="Arial"/>
              </a:rPr>
              <a:t>for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federal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taxpayer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funded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coronavirus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relief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money.</a:t>
            </a:r>
            <a:endParaRPr sz="2600">
              <a:latin typeface="Arial"/>
              <a:cs typeface="Arial"/>
            </a:endParaRPr>
          </a:p>
          <a:p>
            <a:pPr algn="just" marL="12700" marR="5080">
              <a:lnSpc>
                <a:spcPts val="2690"/>
              </a:lnSpc>
              <a:spcBef>
                <a:spcPts val="2430"/>
              </a:spcBef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5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estimated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cost</a:t>
            </a:r>
            <a:r>
              <a:rPr dirty="0" sz="2600" spc="5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5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taxpayers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5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mail</a:t>
            </a:r>
            <a:r>
              <a:rPr dirty="0" sz="2600" spc="5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unsolicited </a:t>
            </a:r>
            <a:r>
              <a:rPr dirty="0" sz="2600">
                <a:latin typeface="Arial"/>
                <a:cs typeface="Arial"/>
              </a:rPr>
              <a:t>ballot</a:t>
            </a:r>
            <a:r>
              <a:rPr dirty="0" sz="2600" spc="2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applications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2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electors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25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2012,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2014,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2016,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2018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, </a:t>
            </a:r>
            <a:r>
              <a:rPr dirty="0" sz="2600">
                <a:latin typeface="Arial"/>
                <a:cs typeface="Arial"/>
              </a:rPr>
              <a:t>2020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2022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around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$6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million.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5"/>
              </a:spcBef>
            </a:pP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6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you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want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your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tax</a:t>
            </a:r>
            <a:r>
              <a:rPr dirty="0" sz="26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dollars</a:t>
            </a:r>
            <a:r>
              <a:rPr dirty="0" sz="26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600" spc="-10" i="1">
                <a:solidFill>
                  <a:srgbClr val="2F5495"/>
                </a:solidFill>
                <a:latin typeface="Arial"/>
                <a:cs typeface="Arial"/>
              </a:rPr>
              <a:t> spent?</a:t>
            </a:r>
            <a:endParaRPr sz="2600">
              <a:latin typeface="Arial"/>
              <a:cs typeface="Arial"/>
            </a:endParaRPr>
          </a:p>
          <a:p>
            <a:pPr marL="12700" marR="502284">
              <a:lnSpc>
                <a:spcPct val="110000"/>
              </a:lnSpc>
              <a:spcBef>
                <a:spcPts val="310"/>
              </a:spcBef>
            </a:pP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600" spc="-4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you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don’t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want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future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taxpayer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money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go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towards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mailing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unsolicited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ballot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applications</a:t>
            </a:r>
            <a:r>
              <a:rPr dirty="0" sz="2600" spc="-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all</a:t>
            </a:r>
            <a:r>
              <a:rPr dirty="0" sz="2600" spc="-3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600" spc="-4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electors,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contact</a:t>
            </a:r>
            <a:r>
              <a:rPr dirty="0" sz="2600" spc="-2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Secretary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State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your</a:t>
            </a:r>
            <a:r>
              <a:rPr dirty="0" sz="2600" spc="-15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2F5495"/>
                </a:solidFill>
                <a:latin typeface="Arial"/>
                <a:cs typeface="Arial"/>
              </a:rPr>
              <a:t>State</a:t>
            </a:r>
            <a:r>
              <a:rPr dirty="0" sz="2600" spc="-10">
                <a:solidFill>
                  <a:srgbClr val="2F5495"/>
                </a:solidFill>
                <a:latin typeface="Arial"/>
                <a:cs typeface="Arial"/>
              </a:rPr>
              <a:t> legislators.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5142"/>
            <a:ext cx="9124315" cy="3994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50"/>
              <a:t>ELECTRONIC</a:t>
            </a:r>
            <a:r>
              <a:rPr dirty="0" sz="2450" spc="-40"/>
              <a:t> </a:t>
            </a:r>
            <a:r>
              <a:rPr dirty="0" sz="2450" spc="-10"/>
              <a:t>REGISTRATION</a:t>
            </a:r>
            <a:r>
              <a:rPr dirty="0" sz="2450" spc="-35"/>
              <a:t> </a:t>
            </a:r>
            <a:r>
              <a:rPr dirty="0" sz="2450" spc="-10"/>
              <a:t>INFORMATION</a:t>
            </a:r>
            <a:r>
              <a:rPr dirty="0" sz="2450" spc="-40"/>
              <a:t> </a:t>
            </a:r>
            <a:r>
              <a:rPr dirty="0" sz="2450"/>
              <a:t>CENTER</a:t>
            </a:r>
            <a:r>
              <a:rPr dirty="0" sz="2450" spc="-35"/>
              <a:t> </a:t>
            </a:r>
            <a:r>
              <a:rPr dirty="0" sz="2450" spc="-10"/>
              <a:t>(ERIC</a:t>
            </a:r>
            <a:r>
              <a:rPr dirty="0" sz="2450" spc="-10">
                <a:solidFill>
                  <a:srgbClr val="2F5495"/>
                </a:solidFill>
              </a:rPr>
              <a:t>)</a:t>
            </a:r>
            <a:endParaRPr sz="245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233143"/>
            <a:ext cx="9181465" cy="552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000"/>
              </a:lnSpc>
              <a:spcBef>
                <a:spcPts val="95"/>
              </a:spcBef>
            </a:pPr>
            <a:r>
              <a:rPr dirty="0" sz="2600">
                <a:latin typeface="Arial"/>
                <a:cs typeface="Arial"/>
              </a:rPr>
              <a:t>ERIC</a:t>
            </a:r>
            <a:r>
              <a:rPr dirty="0" sz="2600" spc="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was</a:t>
            </a:r>
            <a:r>
              <a:rPr dirty="0" sz="2600" spc="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formed</a:t>
            </a:r>
            <a:r>
              <a:rPr dirty="0" sz="2600" spc="3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2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2012</a:t>
            </a:r>
            <a:r>
              <a:rPr dirty="0" sz="2600" spc="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advertised</a:t>
            </a:r>
            <a:r>
              <a:rPr dirty="0" sz="2600" spc="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30">
                <a:latin typeface="Arial"/>
                <a:cs typeface="Arial"/>
              </a:rPr>
              <a:t>  </a:t>
            </a:r>
            <a:r>
              <a:rPr dirty="0" sz="2600" spc="-10">
                <a:latin typeface="Arial"/>
                <a:cs typeface="Arial"/>
              </a:rPr>
              <a:t>non-profit </a:t>
            </a:r>
            <a:r>
              <a:rPr dirty="0" sz="2600">
                <a:latin typeface="Arial"/>
                <a:cs typeface="Arial"/>
              </a:rPr>
              <a:t>organization</a:t>
            </a:r>
            <a:r>
              <a:rPr dirty="0" sz="2600" spc="1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13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mission</a:t>
            </a:r>
            <a:r>
              <a:rPr dirty="0" sz="2600" spc="1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assist</a:t>
            </a:r>
            <a:r>
              <a:rPr dirty="0" sz="2600" spc="1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improve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 spc="-25">
                <a:latin typeface="Arial"/>
                <a:cs typeface="Arial"/>
              </a:rPr>
              <a:t>the </a:t>
            </a:r>
            <a:r>
              <a:rPr dirty="0" sz="2600">
                <a:latin typeface="Arial"/>
                <a:cs typeface="Arial"/>
              </a:rPr>
              <a:t>accuracy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America’s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rolls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increase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access</a:t>
            </a:r>
            <a:r>
              <a:rPr dirty="0" sz="2600" spc="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voter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eligible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citizens.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Arial"/>
              <a:cs typeface="Arial"/>
            </a:endParaRPr>
          </a:p>
          <a:p>
            <a:pPr marL="241300" marR="6985" indent="-228600">
              <a:lnSpc>
                <a:spcPct val="110000"/>
              </a:lnSpc>
              <a:spcBef>
                <a:spcPts val="5"/>
              </a:spcBef>
            </a:pP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1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joined</a:t>
            </a:r>
            <a:r>
              <a:rPr dirty="0" sz="2600" spc="1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ERIC</a:t>
            </a:r>
            <a:r>
              <a:rPr dirty="0" sz="2600" spc="1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2016</a:t>
            </a:r>
            <a:r>
              <a:rPr dirty="0" sz="2600" spc="1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while</a:t>
            </a:r>
            <a:r>
              <a:rPr dirty="0" sz="2600" spc="1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Jon</a:t>
            </a:r>
            <a:r>
              <a:rPr dirty="0" sz="2600" spc="1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Husted</a:t>
            </a:r>
            <a:r>
              <a:rPr dirty="0" sz="2600" spc="1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was</a:t>
            </a:r>
            <a:r>
              <a:rPr dirty="0" sz="2600" spc="1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Secretary</a:t>
            </a:r>
            <a:r>
              <a:rPr dirty="0" sz="2600" spc="17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of </a:t>
            </a:r>
            <a:r>
              <a:rPr dirty="0" sz="2600" spc="-10">
                <a:latin typeface="Arial"/>
                <a:cs typeface="Arial"/>
              </a:rPr>
              <a:t>State.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November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2022,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32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were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members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ERIC.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Arial"/>
              <a:cs typeface="Arial"/>
            </a:endParaRPr>
          </a:p>
          <a:p>
            <a:pPr marL="12700" marR="726440">
              <a:lnSpc>
                <a:spcPts val="2690"/>
              </a:lnSpc>
            </a:pP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Since</a:t>
            </a:r>
            <a:r>
              <a:rPr dirty="0" sz="26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ERIC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26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not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located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26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Ohio,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it</a:t>
            </a:r>
            <a:r>
              <a:rPr dirty="0" sz="26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may</a:t>
            </a:r>
            <a:r>
              <a:rPr dirty="0" sz="2600" spc="-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violate</a:t>
            </a:r>
            <a:r>
              <a:rPr dirty="0" sz="2600" spc="-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HAVA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333333"/>
                </a:solidFill>
                <a:latin typeface="Arial"/>
                <a:cs typeface="Arial"/>
              </a:rPr>
              <a:t>by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sharing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Ohio’s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voter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registration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records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outside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-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Ohio.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460"/>
              </a:lnSpc>
            </a:pP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2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21083</a:t>
            </a:r>
            <a:r>
              <a:rPr dirty="0" sz="2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(a)(1)(A)(iv)</a:t>
            </a:r>
            <a:r>
              <a:rPr dirty="0" sz="26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computerized</a:t>
            </a:r>
            <a:r>
              <a:rPr dirty="0" sz="2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list</a:t>
            </a:r>
            <a:r>
              <a:rPr dirty="0" sz="26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2600" spc="-25">
                <a:solidFill>
                  <a:srgbClr val="702FA0"/>
                </a:solidFill>
                <a:latin typeface="Arial"/>
                <a:cs typeface="Arial"/>
              </a:rPr>
              <a:t> be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10"/>
              </a:lnSpc>
            </a:pP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coordinated</a:t>
            </a:r>
            <a:r>
              <a:rPr dirty="0" sz="26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with</a:t>
            </a:r>
            <a:r>
              <a:rPr dirty="0" sz="2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other</a:t>
            </a:r>
            <a:r>
              <a:rPr dirty="0" sz="2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agency</a:t>
            </a:r>
            <a:r>
              <a:rPr dirty="0" sz="26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databases</a:t>
            </a:r>
            <a:r>
              <a:rPr dirty="0" sz="2600" spc="-10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702FA0"/>
                </a:solidFill>
                <a:latin typeface="Arial"/>
                <a:cs typeface="Arial"/>
              </a:rPr>
              <a:t>within</a:t>
            </a:r>
            <a:r>
              <a:rPr dirty="0" sz="2600" spc="-3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84274"/>
            <a:ext cx="9182735" cy="22078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100"/>
              </a:lnSpc>
              <a:spcBef>
                <a:spcPts val="105"/>
              </a:spcBef>
            </a:pP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Ohio</a:t>
            </a:r>
            <a:r>
              <a:rPr dirty="0" sz="2600" spc="190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driver’s</a:t>
            </a:r>
            <a:r>
              <a:rPr dirty="0" sz="2600" spc="190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license</a:t>
            </a:r>
            <a:r>
              <a:rPr dirty="0" sz="2600" spc="200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2600" spc="190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state</a:t>
            </a:r>
            <a:r>
              <a:rPr dirty="0" sz="2600" spc="195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identification</a:t>
            </a:r>
            <a:r>
              <a:rPr dirty="0" sz="2600" spc="190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number</a:t>
            </a:r>
            <a:r>
              <a:rPr dirty="0" sz="2600" spc="190" b="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spc="-25" b="0">
                <a:solidFill>
                  <a:srgbClr val="333333"/>
                </a:solidFill>
                <a:latin typeface="Arial"/>
                <a:cs typeface="Arial"/>
              </a:rPr>
              <a:t>are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required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be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submitted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ERIC</a:t>
            </a:r>
            <a:r>
              <a:rPr dirty="0" sz="2600" spc="14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2600" spc="15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stated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Exhibit</a:t>
            </a:r>
            <a:r>
              <a:rPr dirty="0" sz="2600" spc="1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B</a:t>
            </a:r>
            <a:r>
              <a:rPr dirty="0" sz="2600" spc="13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13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25" b="0">
                <a:solidFill>
                  <a:srgbClr val="333333"/>
                </a:solidFill>
                <a:latin typeface="Arial"/>
                <a:cs typeface="Arial"/>
              </a:rPr>
              <a:t>the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ERIC</a:t>
            </a:r>
            <a:r>
              <a:rPr dirty="0" sz="2600" spc="28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Bylaws,</a:t>
            </a:r>
            <a:r>
              <a:rPr dirty="0" sz="2600" spc="29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along</a:t>
            </a:r>
            <a:r>
              <a:rPr dirty="0" sz="2600" spc="29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dirty="0" sz="2600" spc="29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confidential</a:t>
            </a:r>
            <a:r>
              <a:rPr dirty="0" sz="2600" spc="29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citizen</a:t>
            </a:r>
            <a:r>
              <a:rPr dirty="0" sz="2600" spc="29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information</a:t>
            </a:r>
            <a:r>
              <a:rPr dirty="0" sz="2600" spc="29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20" b="0">
                <a:solidFill>
                  <a:srgbClr val="333333"/>
                </a:solidFill>
                <a:latin typeface="Arial"/>
                <a:cs typeface="Arial"/>
              </a:rPr>
              <a:t>from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Ohio</a:t>
            </a:r>
            <a:r>
              <a:rPr dirty="0" sz="2600" spc="45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state</a:t>
            </a:r>
            <a:r>
              <a:rPr dirty="0" sz="2600" spc="46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agencies</a:t>
            </a:r>
            <a:r>
              <a:rPr dirty="0" sz="2600" spc="49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such</a:t>
            </a:r>
            <a:r>
              <a:rPr dirty="0" sz="2600" spc="459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2600" spc="46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Dept.</a:t>
            </a:r>
            <a:r>
              <a:rPr dirty="0" sz="2600" spc="46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459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Health,</a:t>
            </a:r>
            <a:r>
              <a:rPr dirty="0" sz="2600" spc="46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Job</a:t>
            </a:r>
            <a:r>
              <a:rPr dirty="0" sz="2600" spc="445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&amp;</a:t>
            </a:r>
            <a:r>
              <a:rPr dirty="0" sz="2600" spc="49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333333"/>
                </a:solidFill>
                <a:latin typeface="Arial"/>
                <a:cs typeface="Arial"/>
              </a:rPr>
              <a:t>Family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Services,</a:t>
            </a:r>
            <a:r>
              <a:rPr dirty="0" sz="2600" spc="-4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Medicaid,</a:t>
            </a:r>
            <a:r>
              <a:rPr dirty="0" sz="2600" spc="-2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Rehabilitation</a:t>
            </a:r>
            <a:r>
              <a:rPr dirty="0" sz="2600" spc="-2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b="0">
                <a:solidFill>
                  <a:srgbClr val="333333"/>
                </a:solidFill>
                <a:latin typeface="Arial"/>
                <a:cs typeface="Arial"/>
              </a:rPr>
              <a:t>&amp;</a:t>
            </a:r>
            <a:r>
              <a:rPr dirty="0" sz="2600" spc="-20" b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 b="0">
                <a:solidFill>
                  <a:srgbClr val="333333"/>
                </a:solidFill>
                <a:latin typeface="Arial"/>
                <a:cs typeface="Arial"/>
              </a:rPr>
              <a:t>Corrections.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3098730"/>
            <a:ext cx="8896985" cy="196977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20"/>
              </a:spcBef>
            </a:pPr>
            <a:r>
              <a:rPr dirty="0" sz="240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AVA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Section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21083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(a)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(4)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states,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“The</a:t>
            </a:r>
            <a:r>
              <a:rPr dirty="0" sz="24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24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24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system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include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provisions</a:t>
            </a:r>
            <a:r>
              <a:rPr dirty="0" sz="24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24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ensure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records</a:t>
            </a:r>
            <a:r>
              <a:rPr dirty="0" sz="24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in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24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are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accurate and are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updated regularly, including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following:</a:t>
            </a:r>
            <a:r>
              <a:rPr dirty="0" sz="24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24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system</a:t>
            </a:r>
            <a:r>
              <a:rPr dirty="0" sz="24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file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maintenance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makes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reasonable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effort to remove registrants who</a:t>
            </a:r>
            <a:r>
              <a:rPr dirty="0" sz="24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are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ineligible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to vote</a:t>
            </a:r>
            <a:r>
              <a:rPr dirty="0" sz="24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from </a:t>
            </a:r>
            <a:r>
              <a:rPr dirty="0" sz="24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official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list</a:t>
            </a:r>
            <a:r>
              <a:rPr dirty="0" sz="24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702FA0"/>
                </a:solidFill>
                <a:latin typeface="Arial"/>
                <a:cs typeface="Arial"/>
              </a:rPr>
              <a:t>eligible</a:t>
            </a:r>
            <a:r>
              <a:rPr dirty="0" sz="2400" spc="-10">
                <a:solidFill>
                  <a:srgbClr val="702FA0"/>
                </a:solidFill>
                <a:latin typeface="Arial"/>
                <a:cs typeface="Arial"/>
              </a:rPr>
              <a:t> voters.”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392056"/>
            <a:ext cx="9186545" cy="640778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just" marL="12700" marR="9525">
              <a:lnSpc>
                <a:spcPct val="86300"/>
              </a:lnSpc>
              <a:spcBef>
                <a:spcPts val="535"/>
              </a:spcBef>
            </a:pPr>
            <a:r>
              <a:rPr dirty="0" sz="2600">
                <a:latin typeface="Arial"/>
                <a:cs typeface="Arial"/>
              </a:rPr>
              <a:t>ERIC</a:t>
            </a:r>
            <a:r>
              <a:rPr dirty="0" sz="2600" spc="5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was</a:t>
            </a:r>
            <a:r>
              <a:rPr dirty="0" sz="2600" spc="5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supposed</a:t>
            </a:r>
            <a:r>
              <a:rPr dirty="0" sz="2600" spc="5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5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provide</a:t>
            </a:r>
            <a:r>
              <a:rPr dirty="0" sz="2600" spc="5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5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resources</a:t>
            </a:r>
            <a:r>
              <a:rPr dirty="0" sz="2600" spc="5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509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50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2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3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clean</a:t>
            </a:r>
            <a:r>
              <a:rPr dirty="0" sz="2600" spc="3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up</a:t>
            </a:r>
            <a:r>
              <a:rPr dirty="0" sz="2600" spc="2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3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30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out-</a:t>
            </a:r>
            <a:r>
              <a:rPr dirty="0" sz="2600">
                <a:latin typeface="Arial"/>
                <a:cs typeface="Arial"/>
              </a:rPr>
              <a:t>of-state</a:t>
            </a:r>
            <a:r>
              <a:rPr dirty="0" sz="2600" spc="30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NCOA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change</a:t>
            </a:r>
            <a:r>
              <a:rPr dirty="0" sz="2600" spc="30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of </a:t>
            </a:r>
            <a:r>
              <a:rPr dirty="0" sz="2600">
                <a:latin typeface="Arial"/>
                <a:cs typeface="Arial"/>
              </a:rPr>
              <a:t>addresses</a:t>
            </a:r>
            <a:r>
              <a:rPr dirty="0" sz="2600" spc="15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15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deaths;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however,</a:t>
            </a:r>
            <a:r>
              <a:rPr dirty="0" sz="2600" spc="13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they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failed</a:t>
            </a:r>
            <a:r>
              <a:rPr dirty="0" sz="2600" spc="14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miserably</a:t>
            </a:r>
            <a:r>
              <a:rPr dirty="0" sz="2600" spc="155">
                <a:latin typeface="Arial"/>
                <a:cs typeface="Arial"/>
              </a:rPr>
              <a:t> 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improving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accuracy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America’s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rolls.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95800"/>
              </a:lnSpc>
              <a:spcBef>
                <a:spcPts val="5"/>
              </a:spcBef>
            </a:pP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Secretary</a:t>
            </a:r>
            <a:r>
              <a:rPr dirty="0" sz="2600" spc="-1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-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State</a:t>
            </a:r>
            <a:r>
              <a:rPr dirty="0" sz="2600" spc="-1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LaRose</a:t>
            </a:r>
            <a:r>
              <a:rPr dirty="0" sz="2600" spc="-17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terminated</a:t>
            </a:r>
            <a:r>
              <a:rPr dirty="0" sz="2600" spc="-1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ERIC</a:t>
            </a:r>
            <a:r>
              <a:rPr dirty="0" sz="2600" spc="-1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2600" spc="-1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March</a:t>
            </a:r>
            <a:r>
              <a:rPr dirty="0" sz="2600" spc="-1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18,</a:t>
            </a:r>
            <a:r>
              <a:rPr dirty="0" sz="2600" spc="-12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2023,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saying</a:t>
            </a:r>
            <a:r>
              <a:rPr dirty="0" sz="2600" spc="5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“I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cannot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justify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use</a:t>
            </a:r>
            <a:r>
              <a:rPr dirty="0" sz="2600" spc="5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Ohio’s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tax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dollars</a:t>
            </a:r>
            <a:r>
              <a:rPr dirty="0" sz="2600" spc="5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2600" spc="5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333333"/>
                </a:solidFill>
                <a:latin typeface="Arial"/>
                <a:cs typeface="Arial"/>
              </a:rPr>
              <a:t>an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organization</a:t>
            </a:r>
            <a:r>
              <a:rPr dirty="0" sz="2600" spc="60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that</a:t>
            </a:r>
            <a:r>
              <a:rPr dirty="0" sz="2600" spc="59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seems intent</a:t>
            </a:r>
            <a:r>
              <a:rPr dirty="0" sz="2600" spc="59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2600" spc="60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rejecting</a:t>
            </a:r>
            <a:r>
              <a:rPr dirty="0" sz="2600" spc="60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meaningful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accountability,</a:t>
            </a:r>
            <a:r>
              <a:rPr dirty="0" sz="2600" spc="47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publicly</a:t>
            </a:r>
            <a:r>
              <a:rPr dirty="0" sz="2600" spc="4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maligning</a:t>
            </a:r>
            <a:r>
              <a:rPr dirty="0" sz="2600" spc="48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my</a:t>
            </a:r>
            <a:r>
              <a:rPr dirty="0" sz="2600" spc="45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motives,</a:t>
            </a:r>
            <a:r>
              <a:rPr dirty="0" sz="2600" spc="459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dirty="0" sz="2600" spc="50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waging</a:t>
            </a:r>
            <a:r>
              <a:rPr dirty="0" sz="2600" spc="4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333333"/>
                </a:solidFill>
                <a:latin typeface="Arial"/>
                <a:cs typeface="Arial"/>
              </a:rPr>
              <a:t>a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relentless</a:t>
            </a:r>
            <a:r>
              <a:rPr dirty="0" sz="2600" spc="29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campaign</a:t>
            </a:r>
            <a:r>
              <a:rPr dirty="0" sz="2600" spc="30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31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misinformation</a:t>
            </a:r>
            <a:r>
              <a:rPr dirty="0" sz="2600" spc="29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about</a:t>
            </a:r>
            <a:r>
              <a:rPr dirty="0" sz="2600" spc="310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this</a:t>
            </a:r>
            <a:r>
              <a:rPr dirty="0" sz="2600" spc="305">
                <a:solidFill>
                  <a:srgbClr val="333333"/>
                </a:solidFill>
                <a:latin typeface="Arial"/>
                <a:cs typeface="Arial"/>
              </a:rPr>
              <a:t> 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effort,”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LaRose</a:t>
            </a:r>
            <a:r>
              <a:rPr dirty="0" sz="2600" spc="-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wrote.</a:t>
            </a:r>
            <a:r>
              <a:rPr dirty="0" sz="2600" spc="-1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“Additionally,</a:t>
            </a:r>
            <a:r>
              <a:rPr dirty="0" sz="2600" spc="-1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dirty="0" sz="2600" spc="-1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cannot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accept</a:t>
            </a:r>
            <a:r>
              <a:rPr dirty="0" sz="2600" spc="-1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2600" spc="-14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board’s</a:t>
            </a:r>
            <a:r>
              <a:rPr dirty="0" sz="2600" spc="-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refusal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–</a:t>
            </a:r>
            <a:r>
              <a:rPr dirty="0" sz="2600" spc="-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2600" spc="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third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time –</a:t>
            </a:r>
            <a:r>
              <a:rPr dirty="0" sz="260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2600" spc="4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adopt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basic</a:t>
            </a:r>
            <a:r>
              <a:rPr dirty="0" sz="260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reforms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2600" spc="5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use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dirty="0" sz="2600" spc="6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ERIC’s </a:t>
            </a:r>
            <a:r>
              <a:rPr dirty="0" sz="2600">
                <a:solidFill>
                  <a:srgbClr val="333333"/>
                </a:solidFill>
                <a:latin typeface="Arial"/>
                <a:cs typeface="Arial"/>
              </a:rPr>
              <a:t>data-sharing</a:t>
            </a:r>
            <a:r>
              <a:rPr dirty="0" sz="2600" spc="-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333333"/>
                </a:solidFill>
                <a:latin typeface="Arial"/>
                <a:cs typeface="Arial"/>
              </a:rPr>
              <a:t>services.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algn="just" marL="70485" marR="9525">
              <a:lnSpc>
                <a:spcPct val="96000"/>
              </a:lnSpc>
              <a:spcBef>
                <a:spcPts val="5"/>
              </a:spcBef>
            </a:pPr>
            <a:r>
              <a:rPr dirty="0" sz="2600" spc="-10">
                <a:latin typeface="Arial"/>
                <a:cs typeface="Arial"/>
              </a:rPr>
              <a:t>Louisiana,</a:t>
            </a:r>
            <a:r>
              <a:rPr dirty="0" sz="2600" spc="-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Alabama,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Missouri,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Florida,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West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Virginia,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Iowa</a:t>
            </a:r>
            <a:r>
              <a:rPr dirty="0" sz="2600" spc="4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have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all</a:t>
            </a:r>
            <a:r>
              <a:rPr dirty="0" sz="2600" spc="459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recently</a:t>
            </a:r>
            <a:r>
              <a:rPr dirty="0" sz="2600" spc="4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terminated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ERIC</a:t>
            </a:r>
            <a:r>
              <a:rPr dirty="0" sz="2600" spc="459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4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their</a:t>
            </a:r>
            <a:r>
              <a:rPr dirty="0" sz="2600" spc="4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states.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</a:t>
            </a:r>
            <a:r>
              <a:rPr dirty="0" sz="2600" spc="48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is </a:t>
            </a:r>
            <a:r>
              <a:rPr dirty="0" sz="2600">
                <a:latin typeface="Arial"/>
                <a:cs typeface="Arial"/>
              </a:rPr>
              <a:t>reported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1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Alaska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45">
                <a:latin typeface="Arial"/>
                <a:cs typeface="Arial"/>
              </a:rPr>
              <a:t>Texas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considering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withdrawing.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710" rIns="0" bIns="0" rtlCol="0" vert="horz">
            <a:spAutoFit/>
          </a:bodyPr>
          <a:lstStyle/>
          <a:p>
            <a:pPr marL="3008630" marR="5080" indent="-2247900">
              <a:lnSpc>
                <a:spcPts val="3720"/>
              </a:lnSpc>
              <a:spcBef>
                <a:spcPts val="730"/>
              </a:spcBef>
            </a:pPr>
            <a:r>
              <a:rPr dirty="0" sz="3600">
                <a:solidFill>
                  <a:srgbClr val="2F5495"/>
                </a:solidFill>
              </a:rPr>
              <a:t>Ohio</a:t>
            </a:r>
            <a:r>
              <a:rPr dirty="0" sz="3600" spc="-4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Citizenship</a:t>
            </a:r>
            <a:r>
              <a:rPr dirty="0" sz="3600" spc="-40">
                <a:solidFill>
                  <a:srgbClr val="2F5495"/>
                </a:solidFill>
              </a:rPr>
              <a:t> </a:t>
            </a:r>
            <a:r>
              <a:rPr dirty="0" sz="3600" spc="-35">
                <a:solidFill>
                  <a:srgbClr val="2F5495"/>
                </a:solidFill>
              </a:rPr>
              <a:t>Voting</a:t>
            </a:r>
            <a:r>
              <a:rPr dirty="0" sz="3600" spc="-165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Amendment </a:t>
            </a:r>
            <a:r>
              <a:rPr dirty="0" sz="3600">
                <a:solidFill>
                  <a:srgbClr val="2F5495"/>
                </a:solidFill>
              </a:rPr>
              <a:t>November</a:t>
            </a:r>
            <a:r>
              <a:rPr dirty="0" sz="3600" spc="-25">
                <a:solidFill>
                  <a:srgbClr val="2F5495"/>
                </a:solidFill>
              </a:rPr>
              <a:t> </a:t>
            </a:r>
            <a:r>
              <a:rPr dirty="0" sz="3600" spc="-20">
                <a:solidFill>
                  <a:srgbClr val="2F5495"/>
                </a:solidFill>
              </a:rPr>
              <a:t>2022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68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2021212"/>
            <a:ext cx="8841105" cy="486600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just" marL="12700" marR="5080">
              <a:lnSpc>
                <a:spcPct val="86300"/>
              </a:lnSpc>
              <a:spcBef>
                <a:spcPts val="535"/>
              </a:spcBef>
            </a:pPr>
            <a:r>
              <a:rPr dirty="0" sz="2600">
                <a:latin typeface="Arial"/>
                <a:cs typeface="Arial"/>
              </a:rPr>
              <a:t>Ohioans</a:t>
            </a:r>
            <a:r>
              <a:rPr dirty="0" sz="2600" spc="2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overwhelmingly</a:t>
            </a:r>
            <a:r>
              <a:rPr dirty="0" sz="2600" spc="2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voted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3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2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Issue</a:t>
            </a:r>
            <a:r>
              <a:rPr dirty="0" sz="2600" spc="2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</a:t>
            </a:r>
            <a:r>
              <a:rPr dirty="0" sz="2600" spc="28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amending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constitution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prohibit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local</a:t>
            </a:r>
            <a:r>
              <a:rPr dirty="0" sz="2600" spc="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governments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 spc="-20">
                <a:latin typeface="Arial"/>
                <a:cs typeface="Arial"/>
              </a:rPr>
              <a:t>from </a:t>
            </a:r>
            <a:r>
              <a:rPr dirty="0" sz="2600">
                <a:latin typeface="Arial"/>
                <a:cs typeface="Arial"/>
              </a:rPr>
              <a:t>allowing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noncitizens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local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elections.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10160">
              <a:lnSpc>
                <a:spcPts val="2700"/>
              </a:lnSpc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Citizenship</a:t>
            </a:r>
            <a:r>
              <a:rPr dirty="0" sz="2600" spc="1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Voting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Requirement</a:t>
            </a:r>
            <a:r>
              <a:rPr dirty="0" sz="2600" spc="5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Amendment</a:t>
            </a:r>
            <a:r>
              <a:rPr dirty="0" sz="2600" spc="25">
                <a:latin typeface="Arial"/>
                <a:cs typeface="Arial"/>
              </a:rPr>
              <a:t>  </a:t>
            </a:r>
            <a:r>
              <a:rPr dirty="0" sz="2600" spc="-10">
                <a:latin typeface="Arial"/>
                <a:cs typeface="Arial"/>
              </a:rPr>
              <a:t>passed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77%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 Ohio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elector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votes.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5080">
              <a:lnSpc>
                <a:spcPts val="2690"/>
              </a:lnSpc>
            </a:pP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1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2022,</a:t>
            </a:r>
            <a:r>
              <a:rPr dirty="0" sz="2600" spc="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Article</a:t>
            </a:r>
            <a:r>
              <a:rPr dirty="0" sz="2600" spc="1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</a:t>
            </a:r>
            <a:r>
              <a:rPr dirty="0" sz="2600" spc="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,</a:t>
            </a:r>
            <a:r>
              <a:rPr dirty="0" sz="2600" spc="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Section</a:t>
            </a:r>
            <a:r>
              <a:rPr dirty="0" sz="2600" spc="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</a:t>
            </a:r>
            <a:r>
              <a:rPr dirty="0" sz="2600" spc="1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2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Constitution</a:t>
            </a:r>
            <a:r>
              <a:rPr dirty="0" sz="2600" spc="18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read, </a:t>
            </a:r>
            <a:r>
              <a:rPr dirty="0" sz="2600">
                <a:latin typeface="Arial"/>
                <a:cs typeface="Arial"/>
              </a:rPr>
              <a:t>“Every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citizen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United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entitled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at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all </a:t>
            </a:r>
            <a:r>
              <a:rPr dirty="0" sz="2600" spc="-10">
                <a:latin typeface="Arial"/>
                <a:cs typeface="Arial"/>
              </a:rPr>
              <a:t>elections.”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Arial"/>
              <a:cs typeface="Arial"/>
            </a:endParaRPr>
          </a:p>
          <a:p>
            <a:pPr algn="just" marL="12700" marR="6985">
              <a:lnSpc>
                <a:spcPts val="2690"/>
              </a:lnSpc>
            </a:pPr>
            <a:r>
              <a:rPr dirty="0" sz="2600">
                <a:latin typeface="Arial"/>
                <a:cs typeface="Arial"/>
              </a:rPr>
              <a:t>This</a:t>
            </a:r>
            <a:r>
              <a:rPr dirty="0" sz="2600" spc="6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amendment</a:t>
            </a:r>
            <a:r>
              <a:rPr dirty="0" sz="2600" spc="-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replaced</a:t>
            </a:r>
            <a:r>
              <a:rPr dirty="0" sz="2600" spc="-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section</a:t>
            </a:r>
            <a:r>
              <a:rPr dirty="0" sz="2600" spc="-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3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6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following: </a:t>
            </a:r>
            <a:r>
              <a:rPr dirty="0" sz="2600">
                <a:latin typeface="Arial"/>
                <a:cs typeface="Arial"/>
              </a:rPr>
              <a:t>“Only</a:t>
            </a:r>
            <a:r>
              <a:rPr dirty="0" sz="2600" spc="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citizen</a:t>
            </a:r>
            <a:r>
              <a:rPr dirty="0" sz="2600" spc="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United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States</a:t>
            </a:r>
            <a:r>
              <a:rPr dirty="0" sz="2600" spc="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.</a:t>
            </a:r>
            <a:r>
              <a:rPr dirty="0" sz="2600" spc="10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entitled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</a:t>
            </a:r>
            <a:r>
              <a:rPr dirty="0" sz="2600" spc="12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at </a:t>
            </a:r>
            <a:r>
              <a:rPr dirty="0" sz="2600">
                <a:latin typeface="Arial"/>
                <a:cs typeface="Arial"/>
              </a:rPr>
              <a:t>all </a:t>
            </a:r>
            <a:r>
              <a:rPr dirty="0" sz="2600" spc="-10">
                <a:latin typeface="Arial"/>
                <a:cs typeface="Arial"/>
              </a:rPr>
              <a:t>elections.”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1868" y="5104024"/>
            <a:ext cx="885444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b="1">
                <a:solidFill>
                  <a:srgbClr val="2F5495"/>
                </a:solidFill>
                <a:latin typeface="Arial"/>
                <a:cs typeface="Arial"/>
              </a:rPr>
              <a:t>House</a:t>
            </a:r>
            <a:r>
              <a:rPr dirty="0" sz="3600" spc="-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495"/>
                </a:solidFill>
                <a:latin typeface="Arial"/>
                <a:cs typeface="Arial"/>
              </a:rPr>
              <a:t>Bill</a:t>
            </a:r>
            <a:r>
              <a:rPr dirty="0" sz="3600" spc="-3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495"/>
                </a:solidFill>
                <a:latin typeface="Arial"/>
                <a:cs typeface="Arial"/>
              </a:rPr>
              <a:t>458 Signed</a:t>
            </a:r>
            <a:r>
              <a:rPr dirty="0" sz="3600" spc="-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495"/>
                </a:solidFill>
                <a:latin typeface="Arial"/>
                <a:cs typeface="Arial"/>
              </a:rPr>
              <a:t>into Law</a:t>
            </a:r>
            <a:r>
              <a:rPr dirty="0" sz="3600" spc="-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2F5495"/>
                </a:solidFill>
                <a:latin typeface="Arial"/>
                <a:cs typeface="Arial"/>
              </a:rPr>
              <a:t>Jan</a:t>
            </a:r>
            <a:r>
              <a:rPr dirty="0" sz="3600" spc="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3600" spc="-20" b="1">
                <a:solidFill>
                  <a:srgbClr val="2F5495"/>
                </a:solidFill>
                <a:latin typeface="Arial"/>
                <a:cs typeface="Arial"/>
              </a:rPr>
              <a:t>2023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69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5756608"/>
            <a:ext cx="8949055" cy="1009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565"/>
              </a:lnSpc>
              <a:spcBef>
                <a:spcPts val="105"/>
              </a:spcBef>
            </a:pPr>
            <a:r>
              <a:rPr dirty="0" sz="2300" b="1">
                <a:latin typeface="Arial"/>
                <a:cs typeface="Arial"/>
              </a:rPr>
              <a:t>ALLOWS</a:t>
            </a:r>
            <a:r>
              <a:rPr dirty="0" sz="2300" spc="-2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MAILING</a:t>
            </a:r>
            <a:r>
              <a:rPr dirty="0" sz="2300" spc="-4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OF</a:t>
            </a:r>
            <a:r>
              <a:rPr dirty="0" sz="2300" spc="-25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UNSOLICITED</a:t>
            </a:r>
            <a:r>
              <a:rPr dirty="0" sz="2300" spc="-20" b="1">
                <a:latin typeface="Arial"/>
                <a:cs typeface="Arial"/>
              </a:rPr>
              <a:t> </a:t>
            </a:r>
            <a:r>
              <a:rPr dirty="0" sz="2300" b="1">
                <a:latin typeface="Arial"/>
                <a:cs typeface="Arial"/>
              </a:rPr>
              <a:t>BALLOT</a:t>
            </a:r>
            <a:r>
              <a:rPr dirty="0" sz="2300" spc="-105" b="1">
                <a:latin typeface="Arial"/>
                <a:cs typeface="Arial"/>
              </a:rPr>
              <a:t> </a:t>
            </a:r>
            <a:r>
              <a:rPr dirty="0" sz="2300" spc="-10" b="1">
                <a:latin typeface="Arial"/>
                <a:cs typeface="Arial"/>
              </a:rPr>
              <a:t>APPLICATIONS: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2480"/>
              </a:lnSpc>
              <a:spcBef>
                <a:spcPts val="225"/>
              </a:spcBef>
              <a:tabLst>
                <a:tab pos="707390" algn="l"/>
                <a:tab pos="2180590" algn="l"/>
                <a:tab pos="2604770" algn="l"/>
                <a:tab pos="3484879" algn="l"/>
                <a:tab pos="3872865" algn="l"/>
                <a:tab pos="4614545" algn="l"/>
                <a:tab pos="5040630" algn="l"/>
                <a:tab pos="6360795" algn="l"/>
                <a:tab pos="7492365" algn="l"/>
              </a:tabLst>
            </a:pPr>
            <a:r>
              <a:rPr dirty="0" sz="2400" spc="-2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Secretary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of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State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is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0">
                <a:latin typeface="Arial"/>
                <a:cs typeface="Arial"/>
              </a:rPr>
              <a:t>able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to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continue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mailing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unsolicited </a:t>
            </a:r>
            <a:r>
              <a:rPr dirty="0" sz="2400">
                <a:latin typeface="Arial"/>
                <a:cs typeface="Arial"/>
              </a:rPr>
              <a:t>application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absent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voter’s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ballots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conditions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met,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including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744" y="379719"/>
            <a:ext cx="8554720" cy="51498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200">
                <a:solidFill>
                  <a:srgbClr val="3464A3"/>
                </a:solidFill>
              </a:rPr>
              <a:t>National</a:t>
            </a:r>
            <a:r>
              <a:rPr dirty="0" sz="3200" spc="-55">
                <a:solidFill>
                  <a:srgbClr val="3464A3"/>
                </a:solidFill>
              </a:rPr>
              <a:t> </a:t>
            </a:r>
            <a:r>
              <a:rPr dirty="0" sz="3200" spc="-20">
                <a:solidFill>
                  <a:srgbClr val="3464A3"/>
                </a:solidFill>
              </a:rPr>
              <a:t>Voter</a:t>
            </a:r>
            <a:r>
              <a:rPr dirty="0" sz="3200" spc="-55">
                <a:solidFill>
                  <a:srgbClr val="3464A3"/>
                </a:solidFill>
              </a:rPr>
              <a:t> </a:t>
            </a:r>
            <a:r>
              <a:rPr dirty="0" sz="3200">
                <a:solidFill>
                  <a:srgbClr val="3464A3"/>
                </a:solidFill>
              </a:rPr>
              <a:t>Registration</a:t>
            </a:r>
            <a:r>
              <a:rPr dirty="0" sz="3200" spc="-165">
                <a:solidFill>
                  <a:srgbClr val="3464A3"/>
                </a:solidFill>
              </a:rPr>
              <a:t> </a:t>
            </a:r>
            <a:r>
              <a:rPr dirty="0" sz="3200">
                <a:solidFill>
                  <a:srgbClr val="3464A3"/>
                </a:solidFill>
              </a:rPr>
              <a:t>Act</a:t>
            </a:r>
            <a:r>
              <a:rPr dirty="0" sz="3200" spc="-55">
                <a:solidFill>
                  <a:srgbClr val="3464A3"/>
                </a:solidFill>
              </a:rPr>
              <a:t> </a:t>
            </a:r>
            <a:r>
              <a:rPr dirty="0" sz="3200">
                <a:solidFill>
                  <a:srgbClr val="3464A3"/>
                </a:solidFill>
              </a:rPr>
              <a:t>1993</a:t>
            </a:r>
            <a:r>
              <a:rPr dirty="0" sz="3200" spc="-50">
                <a:solidFill>
                  <a:srgbClr val="3464A3"/>
                </a:solidFill>
              </a:rPr>
              <a:t> </a:t>
            </a:r>
            <a:r>
              <a:rPr dirty="0" sz="3200" spc="-10">
                <a:solidFill>
                  <a:srgbClr val="3464A3"/>
                </a:solidFill>
              </a:rPr>
              <a:t>(NVRA)</a:t>
            </a:r>
            <a:endParaRPr sz="32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090201"/>
            <a:ext cx="9182100" cy="32365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7620">
              <a:lnSpc>
                <a:spcPct val="110000"/>
              </a:lnSpc>
              <a:spcBef>
                <a:spcPts val="110"/>
              </a:spcBef>
            </a:pPr>
            <a:r>
              <a:rPr dirty="0" sz="2800">
                <a:latin typeface="Arial"/>
                <a:cs typeface="Arial"/>
              </a:rPr>
              <a:t>NVRA</a:t>
            </a:r>
            <a:r>
              <a:rPr dirty="0" sz="2800" spc="3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4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federal</a:t>
            </a:r>
            <a:r>
              <a:rPr dirty="0" sz="2800" spc="4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law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that</a:t>
            </a:r>
            <a:r>
              <a:rPr dirty="0" sz="2800" spc="4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requires</a:t>
            </a:r>
            <a:r>
              <a:rPr dirty="0" sz="2800" spc="4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states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5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provide</a:t>
            </a:r>
            <a:r>
              <a:rPr dirty="0" sz="2800" spc="47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a </a:t>
            </a:r>
            <a:r>
              <a:rPr dirty="0" sz="2800">
                <a:latin typeface="Arial"/>
                <a:cs typeface="Arial"/>
              </a:rPr>
              <a:t>citizen</a:t>
            </a:r>
            <a:r>
              <a:rPr dirty="0" sz="2800" spc="2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opportunity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apply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register</a:t>
            </a:r>
            <a:r>
              <a:rPr dirty="0" sz="2800" spc="2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when </a:t>
            </a:r>
            <a:r>
              <a:rPr dirty="0" sz="2800">
                <a:latin typeface="Arial"/>
                <a:cs typeface="Arial"/>
              </a:rPr>
              <a:t>applying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or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renewing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driver’s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license.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1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20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name</a:t>
            </a:r>
            <a:r>
              <a:rPr dirty="0" sz="2800" spc="2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20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‘convenience’,</a:t>
            </a:r>
            <a:r>
              <a:rPr dirty="0" sz="2800" spc="2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NVRA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aka</a:t>
            </a:r>
            <a:r>
              <a:rPr dirty="0" sz="2800" spc="1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Motor</a:t>
            </a:r>
            <a:r>
              <a:rPr dirty="0" sz="2800" spc="2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Voter </a:t>
            </a:r>
            <a:r>
              <a:rPr dirty="0" sz="2800" spc="-25">
                <a:latin typeface="Arial"/>
                <a:cs typeface="Arial"/>
              </a:rPr>
              <a:t>Act </a:t>
            </a:r>
            <a:r>
              <a:rPr dirty="0" sz="2800">
                <a:latin typeface="Arial"/>
                <a:cs typeface="Arial"/>
              </a:rPr>
              <a:t>made</a:t>
            </a:r>
            <a:r>
              <a:rPr dirty="0" sz="2800" spc="43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elections</a:t>
            </a:r>
            <a:r>
              <a:rPr dirty="0" sz="2800" spc="43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across</a:t>
            </a:r>
            <a:r>
              <a:rPr dirty="0" sz="2800" spc="4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our</a:t>
            </a:r>
            <a:r>
              <a:rPr dirty="0" sz="2800" spc="4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country</a:t>
            </a:r>
            <a:r>
              <a:rPr dirty="0" sz="2800" spc="43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less</a:t>
            </a:r>
            <a:r>
              <a:rPr dirty="0" sz="2800" spc="4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secure.</a:t>
            </a:r>
            <a:r>
              <a:rPr dirty="0" sz="2800" spc="3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This</a:t>
            </a:r>
            <a:r>
              <a:rPr dirty="0" sz="2800" spc="409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bill </a:t>
            </a:r>
            <a:r>
              <a:rPr dirty="0" sz="2800">
                <a:latin typeface="Arial"/>
                <a:cs typeface="Arial"/>
              </a:rPr>
              <a:t>was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signed into law by President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Clinton.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396678"/>
            <a:ext cx="8950960" cy="595185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just" marL="12700" marR="5080">
              <a:lnSpc>
                <a:spcPts val="2480"/>
              </a:lnSpc>
              <a:spcBef>
                <a:spcPts val="520"/>
              </a:spcBef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general</a:t>
            </a:r>
            <a:r>
              <a:rPr dirty="0" sz="2400" spc="5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assembly</a:t>
            </a:r>
            <a:r>
              <a:rPr dirty="0" sz="2400" spc="5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appropriates</a:t>
            </a:r>
            <a:r>
              <a:rPr dirty="0" sz="2400" spc="5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funds,</a:t>
            </a:r>
            <a:r>
              <a:rPr dirty="0" sz="2400" spc="5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5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5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related </a:t>
            </a:r>
            <a:r>
              <a:rPr dirty="0" sz="2400">
                <a:latin typeface="Arial"/>
                <a:cs typeface="Arial"/>
              </a:rPr>
              <a:t>reporting.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Sec.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111.31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ts val="2705"/>
              </a:lnSpc>
              <a:spcBef>
                <a:spcPts val="994"/>
              </a:spcBef>
            </a:pPr>
            <a:r>
              <a:rPr dirty="0" sz="2400" b="1">
                <a:latin typeface="Arial"/>
                <a:cs typeface="Arial"/>
              </a:rPr>
              <a:t>VOTER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REGISTRATION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ONLINE:</a:t>
            </a:r>
            <a:endParaRPr sz="2400">
              <a:latin typeface="Arial"/>
              <a:cs typeface="Arial"/>
            </a:endParaRPr>
          </a:p>
          <a:p>
            <a:pPr algn="just" marL="12700" marR="5715">
              <a:lnSpc>
                <a:spcPts val="2480"/>
              </a:lnSpc>
              <a:spcBef>
                <a:spcPts val="240"/>
              </a:spcBef>
            </a:pPr>
            <a:r>
              <a:rPr dirty="0" sz="2400" spc="-10">
                <a:latin typeface="Arial"/>
                <a:cs typeface="Arial"/>
              </a:rPr>
              <a:t>Under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continuing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law,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online,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person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must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provide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both </a:t>
            </a:r>
            <a:r>
              <a:rPr dirty="0" sz="2400">
                <a:latin typeface="Arial"/>
                <a:cs typeface="Arial"/>
              </a:rPr>
              <a:t>an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2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driver’s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license/state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</a:t>
            </a:r>
            <a:r>
              <a:rPr dirty="0" sz="2400" spc="220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***and***</a:t>
            </a:r>
            <a:r>
              <a:rPr dirty="0" sz="2400" spc="26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last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4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digits</a:t>
            </a:r>
            <a:r>
              <a:rPr dirty="0" sz="2400" spc="2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person’s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security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number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(ssn).</a:t>
            </a:r>
            <a:endParaRPr sz="2400">
              <a:latin typeface="Arial"/>
              <a:cs typeface="Arial"/>
            </a:endParaRPr>
          </a:p>
          <a:p>
            <a:pPr algn="just" marL="12700" marR="129539">
              <a:lnSpc>
                <a:spcPts val="2480"/>
              </a:lnSpc>
              <a:spcBef>
                <a:spcPts val="80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 the person registering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online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real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indicated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online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application?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39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 driver’s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license/state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id and last</a:t>
            </a:r>
            <a:r>
              <a:rPr dirty="0" sz="2400" spc="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 of ssn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verified?</a:t>
            </a:r>
            <a:endParaRPr sz="2400">
              <a:latin typeface="Arial"/>
              <a:cs typeface="Arial"/>
            </a:endParaRPr>
          </a:p>
          <a:p>
            <a:pPr algn="just" marL="12700" marR="380365">
              <a:lnSpc>
                <a:spcPct val="113700"/>
              </a:lnSpc>
              <a:spcBef>
                <a:spcPts val="1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citizenship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when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 4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 ssn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provided?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registering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 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ssn?</a:t>
            </a:r>
            <a:endParaRPr sz="2400">
              <a:latin typeface="Arial"/>
              <a:cs typeface="Arial"/>
            </a:endParaRPr>
          </a:p>
          <a:p>
            <a:pPr algn="just" marL="12700" marR="294005">
              <a:lnSpc>
                <a:spcPts val="2480"/>
              </a:lnSpc>
              <a:spcBef>
                <a:spcPts val="82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 citizenship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existing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DL/ID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that</a:t>
            </a:r>
            <a:r>
              <a:rPr dirty="0" sz="2400" spc="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don’t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indicate 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non-citizen,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legal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non-citizens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may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obtain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driver’s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license?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ts val="2705"/>
              </a:lnSpc>
              <a:spcBef>
                <a:spcPts val="610"/>
              </a:spcBef>
            </a:pPr>
            <a:r>
              <a:rPr dirty="0" sz="2400" b="1">
                <a:latin typeface="Arial"/>
                <a:cs typeface="Arial"/>
              </a:rPr>
              <a:t>VOTER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REGISTRATION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MAIL:</a:t>
            </a:r>
            <a:endParaRPr sz="2400">
              <a:latin typeface="Arial"/>
              <a:cs typeface="Arial"/>
            </a:endParaRPr>
          </a:p>
          <a:p>
            <a:pPr marL="12700" marR="535940">
              <a:lnSpc>
                <a:spcPts val="2480"/>
              </a:lnSpc>
              <a:spcBef>
                <a:spcPts val="244"/>
              </a:spcBef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driver’s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license or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 id number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***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or***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last 4 digits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security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number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70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96678"/>
            <a:ext cx="8815705" cy="707390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20"/>
              </a:spcBef>
            </a:pP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filling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out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application</a:t>
            </a:r>
            <a:r>
              <a:rPr dirty="0" sz="24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b="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real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indicated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absentee</a:t>
            </a:r>
            <a:r>
              <a:rPr dirty="0" sz="2400" spc="3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application?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1184585"/>
            <a:ext cx="8952865" cy="547814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104139">
              <a:lnSpc>
                <a:spcPts val="2480"/>
              </a:lnSpc>
              <a:spcBef>
                <a:spcPts val="520"/>
              </a:spcBef>
            </a:pP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aren’t voters registering</a:t>
            </a:r>
            <a:r>
              <a:rPr dirty="0" sz="24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by mail treated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equally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dirty="0" sz="24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voters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registering</a:t>
            </a:r>
            <a:r>
              <a:rPr dirty="0" sz="24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online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require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Ohio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DL/ID</a:t>
            </a:r>
            <a:r>
              <a:rPr dirty="0" sz="24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***</a:t>
            </a:r>
            <a:r>
              <a:rPr dirty="0" sz="2400" b="1" i="1">
                <a:solidFill>
                  <a:srgbClr val="FF0000"/>
                </a:solidFill>
                <a:latin typeface="Arial"/>
                <a:cs typeface="Arial"/>
              </a:rPr>
              <a:t>and***</a:t>
            </a:r>
            <a:r>
              <a:rPr dirty="0" sz="2400" spc="-1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dirty="0" sz="2400" spc="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digits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ssn/at</a:t>
            </a:r>
            <a:r>
              <a:rPr dirty="0" sz="2400" spc="1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least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1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copy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of photo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id?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algn="just" marL="12700" marR="59690">
              <a:lnSpc>
                <a:spcPts val="248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providing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social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security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number,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can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citizen,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legal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non-citizens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can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obtain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social security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number?</a:t>
            </a:r>
            <a:endParaRPr sz="2400">
              <a:latin typeface="Arial"/>
              <a:cs typeface="Arial"/>
            </a:endParaRPr>
          </a:p>
          <a:p>
            <a:pPr marL="12700" marR="329565">
              <a:lnSpc>
                <a:spcPts val="2480"/>
              </a:lnSpc>
              <a:spcBef>
                <a:spcPts val="163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providing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social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security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number,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residential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verified?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Arial"/>
              <a:cs typeface="Arial"/>
            </a:endParaRPr>
          </a:p>
          <a:p>
            <a:pPr marL="12700" marR="444500">
              <a:lnSpc>
                <a:spcPts val="248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violate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65" i="1">
                <a:solidFill>
                  <a:srgbClr val="2F5495"/>
                </a:solidFill>
                <a:latin typeface="Arial"/>
                <a:cs typeface="Arial"/>
              </a:rPr>
              <a:t>HAVA</a:t>
            </a:r>
            <a:r>
              <a:rPr dirty="0" sz="2400" spc="-9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which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requires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social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security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number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only</a:t>
            </a:r>
            <a:r>
              <a:rPr dirty="0" sz="2400" spc="-20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individual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doesn’t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have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driver’s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license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state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id?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ts val="2665"/>
              </a:lnSpc>
              <a:spcBef>
                <a:spcPts val="400"/>
              </a:spcBef>
            </a:pPr>
            <a:r>
              <a:rPr dirty="0" sz="2400" b="1">
                <a:latin typeface="Arial"/>
                <a:cs typeface="Arial"/>
              </a:rPr>
              <a:t>ID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REQUIRED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VOTE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IN-</a:t>
            </a:r>
            <a:r>
              <a:rPr dirty="0" sz="2400" spc="-10" b="1">
                <a:latin typeface="Arial"/>
                <a:cs typeface="Arial"/>
              </a:rPr>
              <a:t>PERSON: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690"/>
              </a:lnSpc>
              <a:spcBef>
                <a:spcPts val="234"/>
              </a:spcBef>
            </a:pP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photo</a:t>
            </a:r>
            <a:r>
              <a:rPr dirty="0" sz="2600" spc="20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id</a:t>
            </a:r>
            <a:r>
              <a:rPr dirty="0" sz="2600" spc="2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(driver’s</a:t>
            </a:r>
            <a:r>
              <a:rPr dirty="0" sz="2600" spc="229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license,</a:t>
            </a:r>
            <a:r>
              <a:rPr dirty="0" sz="2600" spc="2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20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id,</a:t>
            </a:r>
            <a:r>
              <a:rPr dirty="0" sz="2600" spc="20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US</a:t>
            </a:r>
            <a:r>
              <a:rPr dirty="0" sz="2600" spc="2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passport</a:t>
            </a:r>
            <a:r>
              <a:rPr dirty="0" sz="2600" spc="204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21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military </a:t>
            </a:r>
            <a:r>
              <a:rPr dirty="0" sz="2600">
                <a:latin typeface="Arial"/>
                <a:cs typeface="Arial"/>
              </a:rPr>
              <a:t>id)</a:t>
            </a:r>
            <a:r>
              <a:rPr dirty="0" sz="2600" spc="4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required</a:t>
            </a:r>
            <a:r>
              <a:rPr dirty="0" sz="2600" spc="4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</a:t>
            </a:r>
            <a:r>
              <a:rPr dirty="0" sz="2600" spc="4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person,</a:t>
            </a:r>
            <a:r>
              <a:rPr dirty="0" sz="2600" spc="4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unless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4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elector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has</a:t>
            </a:r>
            <a:r>
              <a:rPr dirty="0" sz="2600" spc="495">
                <a:latin typeface="Arial"/>
                <a:cs typeface="Arial"/>
              </a:rPr>
              <a:t> </a:t>
            </a:r>
            <a:r>
              <a:rPr dirty="0" sz="2600" spc="-5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92056"/>
            <a:ext cx="8950960" cy="76454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555"/>
              </a:spcBef>
            </a:pPr>
            <a:r>
              <a:rPr dirty="0" sz="2600" b="0">
                <a:latin typeface="Arial"/>
                <a:cs typeface="Arial"/>
              </a:rPr>
              <a:t>religious</a:t>
            </a:r>
            <a:r>
              <a:rPr dirty="0" sz="2600" spc="13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objection</a:t>
            </a:r>
            <a:r>
              <a:rPr dirty="0" sz="2600" spc="1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to</a:t>
            </a:r>
            <a:r>
              <a:rPr dirty="0" sz="2600" spc="12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being</a:t>
            </a:r>
            <a:r>
              <a:rPr dirty="0" sz="2600" spc="12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photographed,</a:t>
            </a:r>
            <a:r>
              <a:rPr dirty="0" sz="2600" spc="13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12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which</a:t>
            </a:r>
            <a:r>
              <a:rPr dirty="0" sz="2600" spc="1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case</a:t>
            </a:r>
            <a:r>
              <a:rPr dirty="0" sz="2600" spc="125" b="0">
                <a:latin typeface="Arial"/>
                <a:cs typeface="Arial"/>
              </a:rPr>
              <a:t> </a:t>
            </a:r>
            <a:r>
              <a:rPr dirty="0" sz="2600" spc="-25" b="0">
                <a:latin typeface="Arial"/>
                <a:cs typeface="Arial"/>
              </a:rPr>
              <a:t>the </a:t>
            </a:r>
            <a:r>
              <a:rPr dirty="0" sz="2600" b="0">
                <a:latin typeface="Arial"/>
                <a:cs typeface="Arial"/>
              </a:rPr>
              <a:t>last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4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digits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of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social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security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number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is</a:t>
            </a:r>
            <a:r>
              <a:rPr dirty="0" sz="2600" spc="-10" b="0">
                <a:latin typeface="Arial"/>
                <a:cs typeface="Arial"/>
              </a:rPr>
              <a:t> required.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1251641"/>
            <a:ext cx="8610600" cy="165227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2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identifications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without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id,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such as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 US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passport?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 marR="276225">
              <a:lnSpc>
                <a:spcPts val="247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current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residential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when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ssn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provided?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73100" y="5666670"/>
            <a:ext cx="7891780" cy="1076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65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ID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REQUIRED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VOTE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ABSENTEE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MAIL: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95"/>
              </a:lnSpc>
            </a:pPr>
            <a:r>
              <a:rPr dirty="0" sz="2600">
                <a:latin typeface="Arial"/>
                <a:cs typeface="Arial"/>
              </a:rPr>
              <a:t>One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following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forms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identification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required: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10"/>
              </a:lnSpc>
              <a:tabLst>
                <a:tab pos="471170" algn="l"/>
              </a:tabLst>
            </a:pPr>
            <a:r>
              <a:rPr dirty="0" sz="2600" spc="-25">
                <a:latin typeface="Arial"/>
                <a:cs typeface="Arial"/>
              </a:rPr>
              <a:t>1.</a:t>
            </a:r>
            <a:r>
              <a:rPr dirty="0" sz="2600">
                <a:latin typeface="Arial"/>
                <a:cs typeface="Arial"/>
              </a:rPr>
              <a:t>	An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Ohio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driver’s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license/state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ID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(DL/ID)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number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92056"/>
            <a:ext cx="5998210" cy="42354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71170" algn="l"/>
              </a:tabLst>
            </a:pPr>
            <a:r>
              <a:rPr dirty="0" sz="2600" spc="-25" b="0">
                <a:latin typeface="Arial"/>
                <a:cs typeface="Arial"/>
              </a:rPr>
              <a:t>2.</a:t>
            </a:r>
            <a:r>
              <a:rPr dirty="0" sz="2600" b="0">
                <a:latin typeface="Arial"/>
                <a:cs typeface="Arial"/>
              </a:rPr>
              <a:t>	Last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4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digits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of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social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security</a:t>
            </a:r>
            <a:r>
              <a:rPr dirty="0" sz="2600" spc="-10" b="0">
                <a:latin typeface="Arial"/>
                <a:cs typeface="Arial"/>
              </a:rPr>
              <a:t> number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561235"/>
            <a:ext cx="8932545" cy="6256655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471170" algn="l"/>
              </a:tabLst>
            </a:pPr>
            <a:r>
              <a:rPr dirty="0" sz="2600" spc="-25">
                <a:latin typeface="Arial"/>
                <a:cs typeface="Arial"/>
              </a:rPr>
              <a:t>3.</a:t>
            </a:r>
            <a:r>
              <a:rPr dirty="0" sz="2600">
                <a:latin typeface="Arial"/>
                <a:cs typeface="Arial"/>
              </a:rPr>
              <a:t>	Copy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photo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(DL/ID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passport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military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id)</a:t>
            </a:r>
            <a:endParaRPr sz="2600">
              <a:latin typeface="Arial"/>
              <a:cs typeface="Arial"/>
            </a:endParaRPr>
          </a:p>
          <a:p>
            <a:pPr marL="12700" marR="782320">
              <a:lnSpc>
                <a:spcPts val="2480"/>
              </a:lnSpc>
              <a:spcBef>
                <a:spcPts val="167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person voting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absentee verified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be 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real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person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voting?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480"/>
              </a:lnSpc>
            </a:pP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Why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aren’t absentee voters by mail treated equally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as vote 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in-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person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require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least</a:t>
            </a:r>
            <a:r>
              <a:rPr dirty="0" sz="2400" spc="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copy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400" spc="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photo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ID,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which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dirty="0" sz="24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DL/ID</a:t>
            </a:r>
            <a:r>
              <a:rPr dirty="0" sz="24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number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it,</a:t>
            </a:r>
            <a:r>
              <a:rPr dirty="0" sz="24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allow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digits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z="24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social</a:t>
            </a:r>
            <a:r>
              <a:rPr dirty="0" sz="24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security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number</a:t>
            </a:r>
            <a:r>
              <a:rPr dirty="0" sz="2400" spc="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there</a:t>
            </a:r>
            <a:r>
              <a:rPr dirty="0" sz="24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400" spc="-2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0000"/>
                </a:solidFill>
                <a:latin typeface="Arial"/>
                <a:cs typeface="Arial"/>
              </a:rPr>
              <a:t>religious </a:t>
            </a:r>
            <a:r>
              <a:rPr dirty="0" sz="2400" spc="-10" i="1">
                <a:solidFill>
                  <a:srgbClr val="FF0000"/>
                </a:solidFill>
                <a:latin typeface="Arial"/>
                <a:cs typeface="Arial"/>
              </a:rPr>
              <a:t>objection?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 marR="311150">
              <a:lnSpc>
                <a:spcPts val="248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How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current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residential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address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verified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when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last</a:t>
            </a:r>
            <a:r>
              <a:rPr dirty="0" sz="2400" spc="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4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digits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ssn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provided?</a:t>
            </a:r>
            <a:endParaRPr sz="24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02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 driver’s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license/state ID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number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copy of</a:t>
            </a:r>
            <a:r>
              <a:rPr dirty="0" sz="2400" spc="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photo id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verified?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  <a:spcBef>
                <a:spcPts val="2270"/>
              </a:spcBef>
            </a:pPr>
            <a:r>
              <a:rPr dirty="0" sz="2400" b="1">
                <a:latin typeface="Arial"/>
                <a:cs typeface="Arial"/>
              </a:rPr>
              <a:t>NON-CITIZEN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DESIGNATION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PHOTO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ID:</a:t>
            </a:r>
            <a:endParaRPr sz="2400">
              <a:latin typeface="Arial"/>
              <a:cs typeface="Arial"/>
            </a:endParaRPr>
          </a:p>
          <a:p>
            <a:pPr marL="12700" marR="293370">
              <a:lnSpc>
                <a:spcPts val="2480"/>
              </a:lnSpc>
              <a:spcBef>
                <a:spcPts val="215"/>
              </a:spcBef>
            </a:pPr>
            <a:r>
              <a:rPr dirty="0" sz="2400">
                <a:latin typeface="Arial"/>
                <a:cs typeface="Arial"/>
              </a:rPr>
              <a:t>Beginning in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April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2023,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driver’s licenses and state ids from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BMV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non-citizen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designation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individual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 </a:t>
            </a:r>
            <a:r>
              <a:rPr dirty="0" sz="2400" spc="-5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96678"/>
            <a:ext cx="8886825" cy="707390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20"/>
              </a:spcBef>
            </a:pPr>
            <a:r>
              <a:rPr dirty="0" sz="2400" b="0">
                <a:latin typeface="Arial"/>
                <a:cs typeface="Arial"/>
              </a:rPr>
              <a:t>citizen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.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Since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will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will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take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minimum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8</a:t>
            </a:r>
            <a:r>
              <a:rPr dirty="0" sz="2400" spc="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years</a:t>
            </a:r>
            <a:r>
              <a:rPr dirty="0" sz="2400" spc="-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for</a:t>
            </a:r>
            <a:r>
              <a:rPr dirty="0" sz="2400" spc="-7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all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current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driver’s licenses and state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ids to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designate</a:t>
            </a:r>
            <a:r>
              <a:rPr dirty="0" sz="2400" spc="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non-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citizens</a:t>
            </a:r>
            <a:r>
              <a:rPr dirty="0" sz="2400" spc="-10" b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1545773"/>
            <a:ext cx="8952865" cy="4450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90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ALLOWS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DROP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BOXES: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390"/>
              </a:lnSpc>
              <a:spcBef>
                <a:spcPts val="195"/>
              </a:spcBef>
            </a:pPr>
            <a:r>
              <a:rPr dirty="0" sz="2300">
                <a:latin typeface="Arial"/>
                <a:cs typeface="Arial"/>
              </a:rPr>
              <a:t>Even</a:t>
            </a:r>
            <a:r>
              <a:rPr dirty="0" sz="2300" spc="10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though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drop</a:t>
            </a:r>
            <a:r>
              <a:rPr dirty="0" sz="2300" spc="9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boxes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have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been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used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9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previous</a:t>
            </a:r>
            <a:r>
              <a:rPr dirty="0" sz="2300" spc="8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elections,</a:t>
            </a:r>
            <a:r>
              <a:rPr dirty="0" sz="2300" spc="10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they </a:t>
            </a:r>
            <a:r>
              <a:rPr dirty="0" sz="2300">
                <a:latin typeface="Arial"/>
                <a:cs typeface="Arial"/>
              </a:rPr>
              <a:t>were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never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specified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</a:t>
            </a:r>
            <a:r>
              <a:rPr dirty="0" sz="2300" spc="-5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law.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Now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they</a:t>
            </a:r>
            <a:r>
              <a:rPr dirty="0" sz="2300" spc="-20">
                <a:latin typeface="Arial"/>
                <a:cs typeface="Arial"/>
              </a:rPr>
              <a:t> are.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ts val="2690"/>
              </a:lnSpc>
              <a:spcBef>
                <a:spcPts val="5"/>
              </a:spcBef>
            </a:pPr>
            <a:r>
              <a:rPr dirty="0" sz="2400" b="1">
                <a:latin typeface="Arial"/>
                <a:cs typeface="Arial"/>
              </a:rPr>
              <a:t>ABSENT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MAIL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BALLOTS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ARRIVAL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DATE:</a:t>
            </a:r>
            <a:endParaRPr sz="2400">
              <a:latin typeface="Arial"/>
              <a:cs typeface="Arial"/>
            </a:endParaRPr>
          </a:p>
          <a:p>
            <a:pPr marL="12700" marR="73660">
              <a:lnSpc>
                <a:spcPct val="86200"/>
              </a:lnSpc>
              <a:spcBef>
                <a:spcPts val="190"/>
              </a:spcBef>
            </a:pPr>
            <a:r>
              <a:rPr dirty="0" sz="2300">
                <a:latin typeface="Arial"/>
                <a:cs typeface="Arial"/>
              </a:rPr>
              <a:t>Requires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all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absent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voter’s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ballots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that are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returned by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mail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to </a:t>
            </a:r>
            <a:r>
              <a:rPr dirty="0" sz="2300" spc="-10">
                <a:latin typeface="Arial"/>
                <a:cs typeface="Arial"/>
              </a:rPr>
              <a:t>arrive </a:t>
            </a:r>
            <a:r>
              <a:rPr dirty="0" sz="2300">
                <a:latin typeface="Arial"/>
                <a:cs typeface="Arial"/>
              </a:rPr>
              <a:t>at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board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elections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by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fourth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day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after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Election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 spc="-20">
                <a:latin typeface="Arial"/>
                <a:cs typeface="Arial"/>
              </a:rPr>
              <a:t>Day,</a:t>
            </a:r>
            <a:r>
              <a:rPr dirty="0" sz="2300" spc="-10">
                <a:latin typeface="Arial"/>
                <a:cs typeface="Arial"/>
              </a:rPr>
              <a:t> instead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tenth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day after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Election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 spc="-30">
                <a:latin typeface="Arial"/>
                <a:cs typeface="Arial"/>
              </a:rPr>
              <a:t>Day.</a:t>
            </a:r>
            <a:r>
              <a:rPr dirty="0" sz="2300" spc="-65"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While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3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3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3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spc="-10" i="1">
                <a:solidFill>
                  <a:srgbClr val="2F5495"/>
                </a:solidFill>
                <a:latin typeface="Arial"/>
                <a:cs typeface="Arial"/>
              </a:rPr>
              <a:t>improvement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 over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3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10-day</a:t>
            </a:r>
            <a:r>
              <a:rPr dirty="0" sz="23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time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period,</a:t>
            </a:r>
            <a:r>
              <a:rPr dirty="0" sz="23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accepting</a:t>
            </a:r>
            <a:r>
              <a:rPr dirty="0" sz="23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any</a:t>
            </a:r>
            <a:r>
              <a:rPr dirty="0" sz="23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absent</a:t>
            </a:r>
            <a:r>
              <a:rPr dirty="0" sz="23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by mail</a:t>
            </a:r>
            <a:r>
              <a:rPr dirty="0" sz="23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spc="-10" i="1">
                <a:solidFill>
                  <a:srgbClr val="2F5495"/>
                </a:solidFill>
                <a:latin typeface="Arial"/>
                <a:cs typeface="Arial"/>
              </a:rPr>
              <a:t>ballots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beyond</a:t>
            </a:r>
            <a:r>
              <a:rPr dirty="0" sz="23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Election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Day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allows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election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results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delayed</a:t>
            </a:r>
            <a:r>
              <a:rPr dirty="0" sz="23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spc="-25" i="1">
                <a:solidFill>
                  <a:srgbClr val="2F5495"/>
                </a:solidFill>
                <a:latin typeface="Arial"/>
                <a:cs typeface="Arial"/>
              </a:rPr>
              <a:t>and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potential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infiltration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ballots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between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Election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Day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four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days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after</a:t>
            </a:r>
            <a:r>
              <a:rPr dirty="0" sz="23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i="1">
                <a:solidFill>
                  <a:srgbClr val="2F5495"/>
                </a:solidFill>
                <a:latin typeface="Arial"/>
                <a:cs typeface="Arial"/>
              </a:rPr>
              <a:t>Election</a:t>
            </a:r>
            <a:r>
              <a:rPr dirty="0" sz="23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300" spc="-20" i="1">
                <a:solidFill>
                  <a:srgbClr val="2F5495"/>
                </a:solidFill>
                <a:latin typeface="Arial"/>
                <a:cs typeface="Arial"/>
              </a:rPr>
              <a:t>Day.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400" b="1">
                <a:latin typeface="Arial"/>
                <a:cs typeface="Arial"/>
              </a:rPr>
              <a:t>IMPROPER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RETURN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ABSENT</a:t>
            </a:r>
            <a:r>
              <a:rPr dirty="0" sz="2400" spc="-10" b="1">
                <a:latin typeface="Arial"/>
                <a:cs typeface="Arial"/>
              </a:rPr>
              <a:t> BALLOTS: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96678"/>
            <a:ext cx="8952230" cy="2336800"/>
          </a:xfrm>
          <a:prstGeom prst="rect"/>
        </p:spPr>
        <p:txBody>
          <a:bodyPr wrap="square" lIns="0" tIns="45720" rIns="0" bIns="0" rtlCol="0" vert="horz">
            <a:spAutoFit/>
          </a:bodyPr>
          <a:lstStyle/>
          <a:p>
            <a:pPr algn="just" marL="12700" marR="5080">
              <a:lnSpc>
                <a:spcPct val="91000"/>
              </a:lnSpc>
              <a:spcBef>
                <a:spcPts val="360"/>
              </a:spcBef>
            </a:pPr>
            <a:r>
              <a:rPr dirty="0" sz="2400" b="0">
                <a:latin typeface="Arial"/>
                <a:cs typeface="Arial"/>
              </a:rPr>
              <a:t>“Leaves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Revised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Code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silent”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on</a:t>
            </a:r>
            <a:r>
              <a:rPr dirty="0" sz="2400" spc="-1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issue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10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whether</a:t>
            </a:r>
            <a:r>
              <a:rPr dirty="0" sz="2400" spc="-11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absentee </a:t>
            </a:r>
            <a:r>
              <a:rPr dirty="0" sz="2400" b="0">
                <a:latin typeface="Arial"/>
                <a:cs typeface="Arial"/>
              </a:rPr>
              <a:t>voter’s</a:t>
            </a:r>
            <a:r>
              <a:rPr dirty="0" sz="2400" spc="3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ballots</a:t>
            </a:r>
            <a:r>
              <a:rPr dirty="0" sz="2400" spc="3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can</a:t>
            </a:r>
            <a:r>
              <a:rPr dirty="0" sz="2400" spc="3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be</a:t>
            </a:r>
            <a:r>
              <a:rPr dirty="0" sz="2400" spc="3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counted</a:t>
            </a:r>
            <a:r>
              <a:rPr dirty="0" sz="2400" spc="3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if</a:t>
            </a:r>
            <a:r>
              <a:rPr dirty="0" sz="2400" spc="3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they</a:t>
            </a:r>
            <a:r>
              <a:rPr dirty="0" sz="2400" spc="3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3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returned</a:t>
            </a:r>
            <a:r>
              <a:rPr dirty="0" sz="2400" spc="3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3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38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board </a:t>
            </a:r>
            <a:r>
              <a:rPr dirty="0" sz="2400" b="0">
                <a:latin typeface="Arial"/>
                <a:cs typeface="Arial"/>
              </a:rPr>
              <a:t>inside</a:t>
            </a:r>
            <a:r>
              <a:rPr dirty="0" sz="2400" spc="-13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return</a:t>
            </a:r>
            <a:r>
              <a:rPr dirty="0" sz="2400" spc="-14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envelope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but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spc="-20" b="0">
                <a:latin typeface="Arial"/>
                <a:cs typeface="Arial"/>
              </a:rPr>
              <a:t>not</a:t>
            </a:r>
            <a:r>
              <a:rPr dirty="0" sz="2400" spc="-1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inside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identification</a:t>
            </a:r>
            <a:r>
              <a:rPr dirty="0" sz="2400" spc="-12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envelope.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rules are</a:t>
            </a:r>
            <a:r>
              <a:rPr dirty="0" sz="24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that 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ballot</a:t>
            </a:r>
            <a:r>
              <a:rPr dirty="0" sz="2400" spc="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must be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inside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return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envelope,</a:t>
            </a:r>
            <a:endParaRPr sz="2400">
              <a:latin typeface="Arial"/>
              <a:cs typeface="Arial"/>
            </a:endParaRPr>
          </a:p>
          <a:p>
            <a:pPr marL="12700" marR="23495">
              <a:lnSpc>
                <a:spcPts val="2480"/>
              </a:lnSpc>
              <a:spcBef>
                <a:spcPts val="20"/>
              </a:spcBef>
            </a:pP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and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an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elector</a:t>
            </a:r>
            <a:r>
              <a:rPr dirty="0" sz="2400" spc="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not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follow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those</a:t>
            </a:r>
            <a:r>
              <a:rPr dirty="0" sz="24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rules,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absentee</a:t>
            </a:r>
            <a:r>
              <a:rPr dirty="0" sz="2400" spc="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ballot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should</a:t>
            </a:r>
            <a:r>
              <a:rPr dirty="0" sz="2400" spc="-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not</a:t>
            </a:r>
            <a:r>
              <a:rPr dirty="0" sz="2400" spc="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count.</a:t>
            </a:r>
            <a:r>
              <a:rPr dirty="0" sz="2400" spc="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time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allows,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board</a:t>
            </a:r>
            <a:r>
              <a:rPr dirty="0" sz="24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can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contact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3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individual to arrange for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 voter to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resubmit.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2972237"/>
            <a:ext cx="8874760" cy="997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90"/>
              </a:lnSpc>
              <a:spcBef>
                <a:spcPts val="105"/>
              </a:spcBef>
            </a:pPr>
            <a:r>
              <a:rPr dirty="0" sz="2400" b="1">
                <a:latin typeface="Arial"/>
                <a:cs typeface="Arial"/>
              </a:rPr>
              <a:t>CURBSIDE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VOTING: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390"/>
              </a:lnSpc>
              <a:spcBef>
                <a:spcPts val="195"/>
              </a:spcBef>
            </a:pPr>
            <a:r>
              <a:rPr dirty="0" sz="2300">
                <a:latin typeface="Arial"/>
                <a:cs typeface="Arial"/>
              </a:rPr>
              <a:t>Allows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an elector with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disability to</a:t>
            </a:r>
            <a:r>
              <a:rPr dirty="0" sz="2300" spc="-3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vote in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elector’s</a:t>
            </a:r>
            <a:r>
              <a:rPr dirty="0" sz="2300" spc="-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vehicle</a:t>
            </a:r>
            <a:r>
              <a:rPr dirty="0" sz="2300" spc="-1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or </a:t>
            </a:r>
            <a:r>
              <a:rPr dirty="0" sz="2300" spc="-25">
                <a:latin typeface="Arial"/>
                <a:cs typeface="Arial"/>
              </a:rPr>
              <a:t>at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door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of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the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polling</a:t>
            </a:r>
            <a:r>
              <a:rPr dirty="0" sz="2300" spc="-3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place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with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assistance</a:t>
            </a:r>
            <a:r>
              <a:rPr dirty="0" sz="2300" spc="-2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from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</a:t>
            </a:r>
            <a:r>
              <a:rPr dirty="0" sz="2300" spc="-1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bipartisan</a:t>
            </a:r>
            <a:r>
              <a:rPr dirty="0" sz="2300" spc="-5">
                <a:latin typeface="Arial"/>
                <a:cs typeface="Arial"/>
              </a:rPr>
              <a:t> </a:t>
            </a:r>
            <a:r>
              <a:rPr dirty="0" sz="2300" spc="-10">
                <a:latin typeface="Arial"/>
                <a:cs typeface="Arial"/>
              </a:rPr>
              <a:t>team.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96678"/>
            <a:ext cx="8559165" cy="7073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80"/>
              </a:lnSpc>
              <a:spcBef>
                <a:spcPts val="105"/>
              </a:spcBef>
            </a:pPr>
            <a:r>
              <a:rPr dirty="0" sz="2400"/>
              <a:t>CHAIN</a:t>
            </a:r>
            <a:r>
              <a:rPr dirty="0" sz="2400" spc="-15"/>
              <a:t> </a:t>
            </a:r>
            <a:r>
              <a:rPr dirty="0" sz="2400"/>
              <a:t>OF</a:t>
            </a:r>
            <a:r>
              <a:rPr dirty="0" sz="2400" spc="5"/>
              <a:t> </a:t>
            </a:r>
            <a:r>
              <a:rPr dirty="0" sz="2400" spc="-10"/>
              <a:t>CUSTODY:</a:t>
            </a:r>
            <a:endParaRPr sz="2400"/>
          </a:p>
          <a:p>
            <a:pPr marL="12700">
              <a:lnSpc>
                <a:spcPts val="2680"/>
              </a:lnSpc>
            </a:pPr>
            <a:r>
              <a:rPr dirty="0" sz="2400" b="0">
                <a:latin typeface="Arial"/>
                <a:cs typeface="Arial"/>
              </a:rPr>
              <a:t>This</a:t>
            </a:r>
            <a:r>
              <a:rPr dirty="0" sz="2400" spc="-1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new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law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does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not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improve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chain-of-custody </a:t>
            </a:r>
            <a:r>
              <a:rPr dirty="0" sz="2400" spc="-10" b="0">
                <a:latin typeface="Arial"/>
                <a:cs typeface="Arial"/>
              </a:rPr>
              <a:t>vulnerabilities: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052070"/>
            <a:ext cx="9180830" cy="574103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algn="just" marL="469900" marR="5080" indent="-228600">
              <a:lnSpc>
                <a:spcPts val="2170"/>
              </a:lnSpc>
              <a:spcBef>
                <a:spcPts val="46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soon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an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application</a:t>
            </a:r>
            <a:r>
              <a:rPr dirty="0" sz="2100" spc="-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-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-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mailed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-50">
                <a:latin typeface="Arial"/>
                <a:cs typeface="Arial"/>
              </a:rPr>
              <a:t> a </a:t>
            </a:r>
            <a:r>
              <a:rPr dirty="0" sz="2100">
                <a:latin typeface="Arial"/>
                <a:cs typeface="Arial"/>
              </a:rPr>
              <a:t>registrant,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chain-</a:t>
            </a:r>
            <a:r>
              <a:rPr dirty="0" sz="2100">
                <a:latin typeface="Arial"/>
                <a:cs typeface="Arial"/>
              </a:rPr>
              <a:t>of-custody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lost.</a:t>
            </a:r>
            <a:r>
              <a:rPr dirty="0" sz="2100" spc="-1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There</a:t>
            </a:r>
            <a:r>
              <a:rPr dirty="0" sz="2100" spc="-1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-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-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proof</a:t>
            </a:r>
            <a:r>
              <a:rPr dirty="0" sz="2100" spc="-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10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registrant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-10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which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229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2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application</a:t>
            </a:r>
            <a:r>
              <a:rPr dirty="0" sz="2100" spc="229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2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2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application</a:t>
            </a:r>
            <a:r>
              <a:rPr dirty="0" sz="2100" spc="2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2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intended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receives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 application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ballot.</a:t>
            </a:r>
            <a:endParaRPr sz="2100">
              <a:latin typeface="Arial"/>
              <a:cs typeface="Arial"/>
            </a:endParaRPr>
          </a:p>
          <a:p>
            <a:pPr algn="just" marL="469900" marR="6350" indent="-228600">
              <a:lnSpc>
                <a:spcPts val="2170"/>
              </a:lnSpc>
              <a:spcBef>
                <a:spcPts val="15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soon</a:t>
            </a:r>
            <a:r>
              <a:rPr dirty="0" sz="2100" spc="-1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an</a:t>
            </a:r>
            <a:r>
              <a:rPr dirty="0" sz="2100" spc="-1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application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-1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-11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mailed</a:t>
            </a:r>
            <a:r>
              <a:rPr dirty="0" sz="2100" spc="-12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from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registrant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to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county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BOE,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chain-of-</a:t>
            </a:r>
            <a:r>
              <a:rPr dirty="0" sz="2100">
                <a:latin typeface="Arial"/>
                <a:cs typeface="Arial"/>
              </a:rPr>
              <a:t>custody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lost.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There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proof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application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received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by</a:t>
            </a:r>
            <a:r>
              <a:rPr dirty="0" sz="2100" spc="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5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BOE </a:t>
            </a:r>
            <a:r>
              <a:rPr dirty="0" sz="2100">
                <a:latin typeface="Arial"/>
                <a:cs typeface="Arial"/>
              </a:rPr>
              <a:t>without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potential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manipulation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application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ballot.</a:t>
            </a:r>
            <a:endParaRPr sz="2100">
              <a:latin typeface="Arial"/>
              <a:cs typeface="Arial"/>
            </a:endParaRPr>
          </a:p>
          <a:p>
            <a:pPr algn="just" marL="469900" marR="6350" indent="-228600">
              <a:lnSpc>
                <a:spcPct val="86300"/>
              </a:lnSpc>
              <a:spcBef>
                <a:spcPts val="13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1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soon</a:t>
            </a:r>
            <a:r>
              <a:rPr dirty="0" sz="2100" spc="1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1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an</a:t>
            </a:r>
            <a:r>
              <a:rPr dirty="0" sz="2100" spc="1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absentee</a:t>
            </a:r>
            <a:r>
              <a:rPr dirty="0" sz="2100" spc="1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1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1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dropped</a:t>
            </a:r>
            <a:r>
              <a:rPr dirty="0" sz="2100" spc="1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off</a:t>
            </a:r>
            <a:r>
              <a:rPr dirty="0" sz="2100" spc="1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at</a:t>
            </a:r>
            <a:r>
              <a:rPr dirty="0" sz="2100" spc="1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1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county</a:t>
            </a:r>
            <a:r>
              <a:rPr dirty="0" sz="2100" spc="1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BOE,</a:t>
            </a:r>
            <a:r>
              <a:rPr dirty="0" sz="2100" spc="14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chain-</a:t>
            </a:r>
            <a:r>
              <a:rPr dirty="0" sz="2100" spc="-25">
                <a:latin typeface="Arial"/>
                <a:cs typeface="Arial"/>
              </a:rPr>
              <a:t>of- </a:t>
            </a:r>
            <a:r>
              <a:rPr dirty="0" sz="2100">
                <a:latin typeface="Arial"/>
                <a:cs typeface="Arial"/>
              </a:rPr>
              <a:t>custody</a:t>
            </a:r>
            <a:r>
              <a:rPr dirty="0" sz="2100" spc="28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2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lost.</a:t>
            </a:r>
            <a:r>
              <a:rPr dirty="0" sz="2100" spc="2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There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2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2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proof</a:t>
            </a:r>
            <a:r>
              <a:rPr dirty="0" sz="2100" spc="2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2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person</a:t>
            </a:r>
            <a:r>
              <a:rPr dirty="0" sz="2100" spc="254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dropping</a:t>
            </a:r>
            <a:r>
              <a:rPr dirty="0" sz="2100" spc="25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off</a:t>
            </a:r>
            <a:r>
              <a:rPr dirty="0" sz="2100" spc="28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28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absentee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voter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approved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drop-</a:t>
            </a:r>
            <a:r>
              <a:rPr dirty="0" sz="2100">
                <a:latin typeface="Arial"/>
                <a:cs typeface="Arial"/>
              </a:rPr>
              <a:t>off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person.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There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tracking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log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persons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retrieving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ballots from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drop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box.</a:t>
            </a:r>
            <a:endParaRPr sz="2100">
              <a:latin typeface="Arial"/>
              <a:cs typeface="Arial"/>
            </a:endParaRPr>
          </a:p>
          <a:p>
            <a:pPr algn="just" marL="469900" marR="5080" indent="-228600">
              <a:lnSpc>
                <a:spcPts val="2170"/>
              </a:lnSpc>
              <a:spcBef>
                <a:spcPts val="16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soon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paper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ballot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scanned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into</a:t>
            </a:r>
            <a:r>
              <a:rPr dirty="0" sz="2100" spc="-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tabulator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aka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electronic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voting </a:t>
            </a:r>
            <a:r>
              <a:rPr dirty="0" sz="2100">
                <a:latin typeface="Arial"/>
                <a:cs typeface="Arial"/>
              </a:rPr>
              <a:t>machine,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chain-of-</a:t>
            </a:r>
            <a:r>
              <a:rPr dirty="0" sz="2100">
                <a:latin typeface="Arial"/>
                <a:cs typeface="Arial"/>
              </a:rPr>
              <a:t>custody</a:t>
            </a:r>
            <a:r>
              <a:rPr dirty="0" sz="2100" spc="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 lost.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There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proof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tabulator </a:t>
            </a:r>
            <a:r>
              <a:rPr dirty="0" sz="2100" spc="-10">
                <a:latin typeface="Arial"/>
                <a:cs typeface="Arial"/>
              </a:rPr>
              <a:t>correctly </a:t>
            </a:r>
            <a:r>
              <a:rPr dirty="0" sz="2100">
                <a:latin typeface="Arial"/>
                <a:cs typeface="Arial"/>
              </a:rPr>
              <a:t>applies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votes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intended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on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paper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ballot.</a:t>
            </a:r>
            <a:endParaRPr sz="2100">
              <a:latin typeface="Arial"/>
              <a:cs typeface="Arial"/>
            </a:endParaRPr>
          </a:p>
          <a:p>
            <a:pPr algn="just" marL="469900" marR="5080" indent="-228600">
              <a:lnSpc>
                <a:spcPts val="2170"/>
              </a:lnSpc>
              <a:spcBef>
                <a:spcPts val="15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15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soon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3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15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voter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submits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their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selections</a:t>
            </a:r>
            <a:r>
              <a:rPr dirty="0" sz="2100" spc="3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on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an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>
                <a:latin typeface="Arial"/>
                <a:cs typeface="Arial"/>
              </a:rPr>
              <a:t>electronic</a:t>
            </a:r>
            <a:r>
              <a:rPr dirty="0" sz="2100" spc="20">
                <a:latin typeface="Arial"/>
                <a:cs typeface="Arial"/>
              </a:rPr>
              <a:t>  </a:t>
            </a:r>
            <a:r>
              <a:rPr dirty="0" sz="2100" spc="-10">
                <a:latin typeface="Arial"/>
                <a:cs typeface="Arial"/>
              </a:rPr>
              <a:t>voting </a:t>
            </a:r>
            <a:r>
              <a:rPr dirty="0" sz="2100">
                <a:latin typeface="Arial"/>
                <a:cs typeface="Arial"/>
              </a:rPr>
              <a:t>machine,</a:t>
            </a:r>
            <a:r>
              <a:rPr dirty="0" sz="2100" spc="16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chain-of-</a:t>
            </a:r>
            <a:r>
              <a:rPr dirty="0" sz="2100">
                <a:latin typeface="Arial"/>
                <a:cs typeface="Arial"/>
              </a:rPr>
              <a:t>custody</a:t>
            </a:r>
            <a:r>
              <a:rPr dirty="0" sz="2100" spc="19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1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lost.</a:t>
            </a:r>
            <a:r>
              <a:rPr dirty="0" sz="2100" spc="10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There</a:t>
            </a:r>
            <a:r>
              <a:rPr dirty="0" sz="2100" spc="16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is</a:t>
            </a:r>
            <a:r>
              <a:rPr dirty="0" sz="2100" spc="1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no</a:t>
            </a:r>
            <a:r>
              <a:rPr dirty="0" sz="2100" spc="1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proof</a:t>
            </a:r>
            <a:r>
              <a:rPr dirty="0" sz="2100" spc="17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the</a:t>
            </a:r>
            <a:r>
              <a:rPr dirty="0" sz="2100" spc="1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electronic</a:t>
            </a:r>
            <a:r>
              <a:rPr dirty="0" sz="2100" spc="17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voting </a:t>
            </a:r>
            <a:r>
              <a:rPr dirty="0" sz="2100">
                <a:latin typeface="Arial"/>
                <a:cs typeface="Arial"/>
              </a:rPr>
              <a:t>machine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correctly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applies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votes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as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intended.</a:t>
            </a:r>
            <a:endParaRPr sz="2100">
              <a:latin typeface="Arial"/>
              <a:cs typeface="Arial"/>
            </a:endParaRPr>
          </a:p>
          <a:p>
            <a:pPr algn="just" marL="12700" marR="340995">
              <a:lnSpc>
                <a:spcPts val="2480"/>
              </a:lnSpc>
              <a:spcBef>
                <a:spcPts val="10"/>
              </a:spcBef>
            </a:pP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only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way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guarantee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chain-of-custody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hand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count </a:t>
            </a:r>
            <a:r>
              <a:rPr dirty="0" sz="2400" b="1">
                <a:latin typeface="Arial"/>
                <a:cs typeface="Arial"/>
              </a:rPr>
              <a:t>paper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ballots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</a:t>
            </a:r>
            <a:r>
              <a:rPr dirty="0" sz="2400" spc="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election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day.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900" y="1315467"/>
            <a:ext cx="6588125" cy="21761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19100" marR="411480" indent="1625600">
              <a:lnSpc>
                <a:spcPct val="110300"/>
              </a:lnSpc>
              <a:spcBef>
                <a:spcPts val="95"/>
              </a:spcBef>
            </a:pP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“Voter</a:t>
            </a:r>
            <a:r>
              <a:rPr dirty="0" sz="3200" spc="-20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2A6099"/>
                </a:solidFill>
                <a:latin typeface="Arial"/>
                <a:cs typeface="Arial"/>
              </a:rPr>
              <a:t>fraud,</a:t>
            </a:r>
            <a:r>
              <a:rPr dirty="0" sz="3200" spc="-10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including</a:t>
            </a:r>
            <a:r>
              <a:rPr dirty="0" sz="3200" spc="-15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dead</a:t>
            </a:r>
            <a:r>
              <a:rPr dirty="0" sz="3200" spc="-10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people</a:t>
            </a:r>
            <a:r>
              <a:rPr dirty="0" sz="3200" spc="-10" i="1">
                <a:solidFill>
                  <a:srgbClr val="2A6099"/>
                </a:solidFill>
                <a:latin typeface="Arial"/>
                <a:cs typeface="Arial"/>
              </a:rPr>
              <a:t> voting,</a:t>
            </a:r>
            <a:endParaRPr sz="3200">
              <a:latin typeface="Arial"/>
              <a:cs typeface="Arial"/>
            </a:endParaRPr>
          </a:p>
          <a:p>
            <a:pPr marL="1888489" marR="5080" indent="-1876425">
              <a:lnSpc>
                <a:spcPts val="4240"/>
              </a:lnSpc>
              <a:spcBef>
                <a:spcPts val="85"/>
              </a:spcBef>
            </a:pP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non-citizens</a:t>
            </a:r>
            <a:r>
              <a:rPr dirty="0" sz="3200" spc="-25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trying</a:t>
            </a:r>
            <a:r>
              <a:rPr dirty="0" sz="3200" spc="-15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to</a:t>
            </a:r>
            <a:r>
              <a:rPr dirty="0" sz="3200" spc="-15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register</a:t>
            </a:r>
            <a:r>
              <a:rPr dirty="0" sz="3200" spc="-15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2A6099"/>
                </a:solidFill>
                <a:latin typeface="Arial"/>
                <a:cs typeface="Arial"/>
              </a:rPr>
              <a:t>and</a:t>
            </a:r>
            <a:r>
              <a:rPr dirty="0" sz="3200" spc="-25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2A6099"/>
                </a:solidFill>
                <a:latin typeface="Arial"/>
                <a:cs typeface="Arial"/>
              </a:rPr>
              <a:t>double</a:t>
            </a:r>
            <a:r>
              <a:rPr dirty="0" sz="3200" spc="-20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2A6099"/>
                </a:solidFill>
                <a:latin typeface="Arial"/>
                <a:cs typeface="Arial"/>
              </a:rPr>
              <a:t>voting;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3663" y="3464308"/>
            <a:ext cx="8844280" cy="305625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it’s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happened,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it’s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happened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here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in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Ohio.</a:t>
            </a:r>
            <a:endParaRPr sz="3200">
              <a:latin typeface="Arial"/>
              <a:cs typeface="Arial"/>
            </a:endParaRPr>
          </a:p>
          <a:p>
            <a:pPr algn="ctr" marL="12065" marR="5080">
              <a:lnSpc>
                <a:spcPct val="110300"/>
              </a:lnSpc>
              <a:spcBef>
                <a:spcPts val="5"/>
              </a:spcBef>
            </a:pP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Having</a:t>
            </a:r>
            <a:r>
              <a:rPr dirty="0" sz="3200" spc="-2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good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data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to</a:t>
            </a:r>
            <a:r>
              <a:rPr dirty="0" sz="3200" spc="-4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help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clean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the</a:t>
            </a:r>
            <a:r>
              <a:rPr dirty="0" sz="3200" spc="-3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voter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rolls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will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help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make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it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tougher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to</a:t>
            </a:r>
            <a:r>
              <a:rPr dirty="0" sz="3200" spc="-3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spc="-20" b="1" i="1">
                <a:solidFill>
                  <a:srgbClr val="2A6099"/>
                </a:solidFill>
                <a:latin typeface="Arial"/>
                <a:cs typeface="Arial"/>
              </a:rPr>
              <a:t>cheat</a:t>
            </a:r>
            <a:endParaRPr sz="3200">
              <a:latin typeface="Arial"/>
              <a:cs typeface="Arial"/>
            </a:endParaRPr>
          </a:p>
          <a:p>
            <a:pPr algn="ctr" marL="1338580" marR="1231265" indent="6985">
              <a:lnSpc>
                <a:spcPts val="4240"/>
              </a:lnSpc>
              <a:spcBef>
                <a:spcPts val="190"/>
              </a:spcBef>
            </a:pP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and</a:t>
            </a:r>
            <a:r>
              <a:rPr dirty="0" sz="3200" spc="-2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result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in</a:t>
            </a:r>
            <a:r>
              <a:rPr dirty="0" sz="3200" spc="-1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better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elections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and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improved</a:t>
            </a:r>
            <a:r>
              <a:rPr dirty="0" sz="3200" spc="-30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b="1" i="1">
                <a:solidFill>
                  <a:srgbClr val="2A6099"/>
                </a:solidFill>
                <a:latin typeface="Arial"/>
                <a:cs typeface="Arial"/>
              </a:rPr>
              <a:t>voter</a:t>
            </a:r>
            <a:r>
              <a:rPr dirty="0" sz="3200" spc="-5" b="1" i="1">
                <a:solidFill>
                  <a:srgbClr val="2A6099"/>
                </a:solidFill>
                <a:latin typeface="Arial"/>
                <a:cs typeface="Arial"/>
              </a:rPr>
              <a:t> </a:t>
            </a:r>
            <a:r>
              <a:rPr dirty="0" sz="3200" spc="-10" b="1" i="1">
                <a:solidFill>
                  <a:srgbClr val="2A6099"/>
                </a:solidFill>
                <a:latin typeface="Arial"/>
                <a:cs typeface="Arial"/>
              </a:rPr>
              <a:t>confidence</a:t>
            </a:r>
            <a:r>
              <a:rPr dirty="0" sz="2600" spc="-10" b="1" i="1">
                <a:solidFill>
                  <a:srgbClr val="2A6099"/>
                </a:solidFill>
                <a:latin typeface="Calibri"/>
                <a:cs typeface="Calibri"/>
              </a:rPr>
              <a:t>.”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800">
                <a:latin typeface="Calibri"/>
                <a:cs typeface="Calibri"/>
              </a:rPr>
              <a:t>Senator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Gavarone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2/22/2023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SB71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press </a:t>
            </a:r>
            <a:r>
              <a:rPr dirty="0" sz="1800" spc="-10">
                <a:latin typeface="Calibri"/>
                <a:cs typeface="Calibri"/>
              </a:rPr>
              <a:t>conference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31" y="372004"/>
            <a:ext cx="7907655" cy="1616075"/>
          </a:xfrm>
          <a:prstGeom prst="rect"/>
        </p:spPr>
        <p:txBody>
          <a:bodyPr wrap="square" lIns="0" tIns="41275" rIns="0" bIns="0" rtlCol="0" vert="horz">
            <a:spAutoFit/>
          </a:bodyPr>
          <a:lstStyle/>
          <a:p>
            <a:pPr algn="ctr" marL="12700" marR="5080" indent="-4445">
              <a:lnSpc>
                <a:spcPct val="94900"/>
              </a:lnSpc>
              <a:spcBef>
                <a:spcPts val="325"/>
              </a:spcBef>
            </a:pPr>
            <a:r>
              <a:rPr dirty="0" sz="3600">
                <a:solidFill>
                  <a:srgbClr val="2F5495"/>
                </a:solidFill>
              </a:rPr>
              <a:t>Senate</a:t>
            </a:r>
            <a:r>
              <a:rPr dirty="0" sz="3600" spc="-4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Bill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71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Introduced</a:t>
            </a:r>
            <a:r>
              <a:rPr dirty="0" sz="3600" spc="-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Feb </a:t>
            </a:r>
            <a:r>
              <a:rPr dirty="0" sz="3600" spc="-20">
                <a:solidFill>
                  <a:srgbClr val="2F5495"/>
                </a:solidFill>
              </a:rPr>
              <a:t>2023 </a:t>
            </a:r>
            <a:r>
              <a:rPr dirty="0" sz="3600">
                <a:solidFill>
                  <a:srgbClr val="2F5495"/>
                </a:solidFill>
              </a:rPr>
              <a:t>Data</a:t>
            </a:r>
            <a:r>
              <a:rPr dirty="0" sz="3600" spc="-175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Analysis</a:t>
            </a:r>
            <a:r>
              <a:rPr dirty="0" sz="3600" spc="-40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Transparency</a:t>
            </a:r>
            <a:r>
              <a:rPr dirty="0" sz="3600" spc="-135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Archive </a:t>
            </a:r>
            <a:r>
              <a:rPr dirty="0" sz="3600" spc="-90">
                <a:solidFill>
                  <a:srgbClr val="2F5495"/>
                </a:solidFill>
              </a:rPr>
              <a:t>(DATA)</a:t>
            </a:r>
            <a:r>
              <a:rPr dirty="0" sz="3600" spc="-130">
                <a:solidFill>
                  <a:srgbClr val="2F5495"/>
                </a:solidFill>
              </a:rPr>
              <a:t> </a:t>
            </a:r>
            <a:r>
              <a:rPr dirty="0" sz="3600" spc="-25">
                <a:solidFill>
                  <a:srgbClr val="2F5495"/>
                </a:solidFill>
              </a:rPr>
              <a:t>Act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2090535"/>
            <a:ext cx="8955405" cy="457644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95"/>
              </a:spcBef>
            </a:pPr>
            <a:r>
              <a:rPr dirty="0" sz="2400" b="1">
                <a:latin typeface="Arial"/>
                <a:cs typeface="Arial"/>
              </a:rPr>
              <a:t>POSITIVE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ITEMS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BILL: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480"/>
              </a:lnSpc>
              <a:spcBef>
                <a:spcPts val="810"/>
              </a:spcBef>
            </a:pPr>
            <a:r>
              <a:rPr dirty="0" sz="2400">
                <a:latin typeface="Arial"/>
                <a:cs typeface="Arial"/>
              </a:rPr>
              <a:t>Creates</a:t>
            </a:r>
            <a:r>
              <a:rPr dirty="0" sz="2400" spc="-1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Office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Data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Analytics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and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Archives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retain,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analyze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publish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-10">
                <a:latin typeface="Arial"/>
                <a:cs typeface="Arial"/>
              </a:rPr>
              <a:t> data.</a:t>
            </a:r>
            <a:endParaRPr sz="2400">
              <a:latin typeface="Arial"/>
              <a:cs typeface="Arial"/>
            </a:endParaRPr>
          </a:p>
          <a:p>
            <a:pPr algn="just" marL="12700" marR="7620">
              <a:lnSpc>
                <a:spcPts val="2480"/>
              </a:lnSpc>
              <a:spcBef>
                <a:spcPts val="2050"/>
              </a:spcBef>
            </a:pPr>
            <a:r>
              <a:rPr dirty="0" sz="2400">
                <a:latin typeface="Arial"/>
                <a:cs typeface="Arial"/>
              </a:rPr>
              <a:t>Codifies</a:t>
            </a:r>
            <a:r>
              <a:rPr dirty="0" sz="2400" spc="3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3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</a:t>
            </a:r>
            <a:r>
              <a:rPr dirty="0" sz="2400" spc="3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fields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3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consistent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across</a:t>
            </a:r>
            <a:r>
              <a:rPr dirty="0" sz="2400" spc="35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all </a:t>
            </a:r>
            <a:r>
              <a:rPr dirty="0" sz="2400" spc="-10">
                <a:latin typeface="Arial"/>
                <a:cs typeface="Arial"/>
              </a:rPr>
              <a:t>counties.</a:t>
            </a:r>
            <a:endParaRPr sz="2400">
              <a:latin typeface="Arial"/>
              <a:cs typeface="Arial"/>
            </a:endParaRPr>
          </a:p>
          <a:p>
            <a:pPr algn="just" marL="12700" marR="8890">
              <a:lnSpc>
                <a:spcPts val="2480"/>
              </a:lnSpc>
              <a:spcBef>
                <a:spcPts val="2060"/>
              </a:spcBef>
            </a:pPr>
            <a:r>
              <a:rPr dirty="0" sz="2400">
                <a:latin typeface="Arial"/>
                <a:cs typeface="Arial"/>
              </a:rPr>
              <a:t>Publishes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standardized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2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results</a:t>
            </a:r>
            <a:r>
              <a:rPr dirty="0" sz="2400" spc="2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online,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allowing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full</a:t>
            </a:r>
            <a:r>
              <a:rPr dirty="0" sz="2400" spc="2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transparency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results,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both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immediately</a:t>
            </a:r>
            <a:r>
              <a:rPr dirty="0" sz="2400" spc="3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following</a:t>
            </a:r>
            <a:r>
              <a:rPr dirty="0" sz="2400" spc="30">
                <a:latin typeface="Arial"/>
                <a:cs typeface="Arial"/>
              </a:rPr>
              <a:t>  </a:t>
            </a:r>
            <a:r>
              <a:rPr dirty="0" sz="2400" spc="-25">
                <a:latin typeface="Arial"/>
                <a:cs typeface="Arial"/>
              </a:rPr>
              <a:t>an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7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auditing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purposes</a:t>
            </a:r>
            <a:r>
              <a:rPr dirty="0" sz="2400" spc="7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over</a:t>
            </a:r>
            <a:r>
              <a:rPr dirty="0" sz="2400" spc="6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time</a:t>
            </a:r>
            <a:r>
              <a:rPr dirty="0" sz="2400" spc="5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70">
                <a:latin typeface="Arial"/>
                <a:cs typeface="Arial"/>
              </a:rPr>
              <a:t>  </a:t>
            </a:r>
            <a:r>
              <a:rPr dirty="0" sz="2400" spc="-10">
                <a:latin typeface="Arial"/>
                <a:cs typeface="Arial"/>
              </a:rPr>
              <a:t>comparative </a:t>
            </a:r>
            <a:r>
              <a:rPr dirty="0" sz="2400">
                <a:latin typeface="Arial"/>
                <a:cs typeface="Arial"/>
              </a:rPr>
              <a:t>analysis year-over-</a:t>
            </a:r>
            <a:r>
              <a:rPr dirty="0" sz="2400" spc="-20">
                <a:latin typeface="Arial"/>
                <a:cs typeface="Arial"/>
              </a:rPr>
              <a:t>year.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"/>
              <a:cs typeface="Arial"/>
            </a:endParaRPr>
          </a:p>
          <a:p>
            <a:pPr algn="just" marL="12700" marR="6985">
              <a:lnSpc>
                <a:spcPts val="2480"/>
              </a:lnSpc>
            </a:pPr>
            <a:r>
              <a:rPr dirty="0" sz="2400">
                <a:latin typeface="Arial"/>
                <a:cs typeface="Arial"/>
              </a:rPr>
              <a:t>Standardizes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transfer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each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State’s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office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archives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345556"/>
            <a:ext cx="8954770" cy="651637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505"/>
              </a:spcBef>
            </a:pPr>
            <a:r>
              <a:rPr dirty="0" sz="2400" b="1">
                <a:latin typeface="Arial"/>
                <a:cs typeface="Arial"/>
              </a:rPr>
              <a:t>AREAS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NEED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IMPROVEMENT</a:t>
            </a:r>
            <a:r>
              <a:rPr dirty="0" sz="2400" spc="-1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algn="just" marL="12700" marR="8255">
              <a:lnSpc>
                <a:spcPts val="2480"/>
              </a:lnSpc>
              <a:spcBef>
                <a:spcPts val="825"/>
              </a:spcBef>
            </a:pPr>
            <a:r>
              <a:rPr dirty="0" sz="2400">
                <a:latin typeface="Arial"/>
                <a:cs typeface="Arial"/>
              </a:rPr>
              <a:t>Many</a:t>
            </a:r>
            <a:r>
              <a:rPr dirty="0" sz="2400" spc="4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details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45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bill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459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left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up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4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4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4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>
                <a:latin typeface="Arial"/>
                <a:cs typeface="Arial"/>
              </a:rPr>
              <a:t>develop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rules.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creates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problems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rules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developed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not </a:t>
            </a:r>
            <a:r>
              <a:rPr dirty="0" sz="2400">
                <a:latin typeface="Arial"/>
                <a:cs typeface="Arial"/>
              </a:rPr>
              <a:t>solve</a:t>
            </a:r>
            <a:r>
              <a:rPr dirty="0" sz="2400" spc="3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problem</a:t>
            </a:r>
            <a:r>
              <a:rPr dirty="0" sz="2400" spc="3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intended</a:t>
            </a:r>
            <a:r>
              <a:rPr dirty="0" sz="2400" spc="3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3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bill,</a:t>
            </a:r>
            <a:r>
              <a:rPr dirty="0" sz="2400" spc="3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3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future</a:t>
            </a:r>
            <a:r>
              <a:rPr dirty="0" sz="2400" spc="3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Secretary</a:t>
            </a:r>
            <a:r>
              <a:rPr dirty="0" sz="2400" spc="3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change,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remove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</a:t>
            </a:r>
            <a:r>
              <a:rPr dirty="0" sz="2400" spc="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rules,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potentially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nullifying </a:t>
            </a:r>
            <a:r>
              <a:rPr dirty="0" sz="2400">
                <a:latin typeface="Arial"/>
                <a:cs typeface="Arial"/>
              </a:rPr>
              <a:t>items 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10">
                <a:latin typeface="Arial"/>
                <a:cs typeface="Arial"/>
              </a:rPr>
              <a:t>bill.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480"/>
              </a:lnSpc>
              <a:spcBef>
                <a:spcPts val="810"/>
              </a:spcBef>
            </a:pP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Citizen</a:t>
            </a:r>
            <a:r>
              <a:rPr dirty="0" sz="2400" spc="20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volunteers</a:t>
            </a:r>
            <a:r>
              <a:rPr dirty="0" sz="2400" spc="20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400" spc="20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actively</a:t>
            </a:r>
            <a:r>
              <a:rPr dirty="0" sz="2400" spc="25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working</a:t>
            </a:r>
            <a:r>
              <a:rPr dirty="0" sz="2400" spc="20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10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very</a:t>
            </a:r>
            <a:r>
              <a:rPr dirty="0" sz="2400" spc="20" b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spc="-10" b="1">
                <a:solidFill>
                  <a:srgbClr val="2F5495"/>
                </a:solidFill>
                <a:latin typeface="Arial"/>
                <a:cs typeface="Arial"/>
              </a:rPr>
              <a:t>important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modifications</a:t>
            </a:r>
            <a:r>
              <a:rPr dirty="0" sz="2400" spc="-2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5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400" spc="-10" b="1">
                <a:solidFill>
                  <a:srgbClr val="2F5495"/>
                </a:solidFill>
                <a:latin typeface="Arial"/>
                <a:cs typeface="Arial"/>
              </a:rPr>
              <a:t> bill:</a:t>
            </a:r>
            <a:endParaRPr sz="2400">
              <a:latin typeface="Arial"/>
              <a:cs typeface="Arial"/>
            </a:endParaRPr>
          </a:p>
          <a:p>
            <a:pPr algn="just" marL="12700" marR="6985">
              <a:lnSpc>
                <a:spcPts val="2480"/>
              </a:lnSpc>
              <a:spcBef>
                <a:spcPts val="815"/>
              </a:spcBef>
            </a:pPr>
            <a:r>
              <a:rPr dirty="0" sz="2400">
                <a:latin typeface="Arial"/>
                <a:cs typeface="Arial"/>
              </a:rPr>
              <a:t>Identify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specific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requirements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ensure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integrity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Ohio’s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voter registration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databases,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allow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easily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accessible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access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public data.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385"/>
              </a:spcBef>
            </a:pPr>
            <a:r>
              <a:rPr dirty="0" sz="2400">
                <a:latin typeface="Arial"/>
                <a:cs typeface="Arial"/>
              </a:rPr>
              <a:t>Specify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archived.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480"/>
              </a:lnSpc>
              <a:spcBef>
                <a:spcPts val="825"/>
              </a:spcBef>
            </a:pPr>
            <a:r>
              <a:rPr dirty="0" sz="2400">
                <a:latin typeface="Arial"/>
                <a:cs typeface="Arial"/>
              </a:rPr>
              <a:t>Replace</a:t>
            </a:r>
            <a:r>
              <a:rPr dirty="0" sz="2400" spc="3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4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complex</a:t>
            </a:r>
            <a:r>
              <a:rPr dirty="0" sz="2400" spc="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state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3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4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4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numbers</a:t>
            </a:r>
            <a:r>
              <a:rPr dirty="0" sz="2400" spc="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a </a:t>
            </a:r>
            <a:r>
              <a:rPr dirty="0" sz="2400">
                <a:latin typeface="Arial"/>
                <a:cs typeface="Arial"/>
              </a:rPr>
              <a:t>standard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database practice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sequential record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 </a:t>
            </a:r>
            <a:r>
              <a:rPr dirty="0" sz="2400" spc="-10">
                <a:latin typeface="Arial"/>
                <a:cs typeface="Arial"/>
              </a:rPr>
              <a:t>number.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latin typeface="Arial"/>
                <a:cs typeface="Arial"/>
              </a:rPr>
              <a:t>Require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citizenship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10">
                <a:latin typeface="Arial"/>
                <a:cs typeface="Arial"/>
              </a:rPr>
              <a:t> verified.</a:t>
            </a:r>
            <a:endParaRPr sz="2400">
              <a:latin typeface="Arial"/>
              <a:cs typeface="Arial"/>
            </a:endParaRPr>
          </a:p>
          <a:p>
            <a:pPr algn="just" marL="12700" marR="9525">
              <a:lnSpc>
                <a:spcPts val="2480"/>
              </a:lnSpc>
              <a:spcBef>
                <a:spcPts val="815"/>
              </a:spcBef>
            </a:pPr>
            <a:r>
              <a:rPr dirty="0" sz="2400">
                <a:latin typeface="Arial"/>
                <a:cs typeface="Arial"/>
              </a:rPr>
              <a:t>Assure</a:t>
            </a:r>
            <a:r>
              <a:rPr dirty="0" sz="2400" spc="21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HAVA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</a:t>
            </a:r>
            <a:r>
              <a:rPr dirty="0" sz="2400" spc="2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2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followed</a:t>
            </a:r>
            <a:r>
              <a:rPr dirty="0" sz="2400" spc="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2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citizen</a:t>
            </a:r>
            <a:r>
              <a:rPr dirty="0" sz="2400" spc="2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personally</a:t>
            </a:r>
            <a:r>
              <a:rPr dirty="0" sz="2400" spc="24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identification </a:t>
            </a:r>
            <a:r>
              <a:rPr dirty="0" sz="2400">
                <a:latin typeface="Arial"/>
                <a:cs typeface="Arial"/>
              </a:rPr>
              <a:t>information</a:t>
            </a:r>
            <a:r>
              <a:rPr dirty="0" sz="2400" spc="-1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10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shared</a:t>
            </a:r>
            <a:r>
              <a:rPr dirty="0" sz="2400" spc="-1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">
                <a:latin typeface="Arial"/>
                <a:cs typeface="Arial"/>
              </a:rPr>
              <a:t>  </a:t>
            </a:r>
            <a:r>
              <a:rPr dirty="0" sz="2400">
                <a:latin typeface="Arial"/>
                <a:cs typeface="Arial"/>
              </a:rPr>
              <a:t>non-governmental</a:t>
            </a:r>
            <a:r>
              <a:rPr dirty="0" sz="2400" spc="-10">
                <a:latin typeface="Arial"/>
                <a:cs typeface="Arial"/>
              </a:rPr>
              <a:t>  organizations </a:t>
            </a:r>
            <a:r>
              <a:rPr dirty="0" sz="2400">
                <a:latin typeface="Arial"/>
                <a:cs typeface="Arial"/>
              </a:rPr>
              <a:t>outside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Ohio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(ERIC or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similar).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33"/>
            <a:ext cx="9182100" cy="14439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ts val="2820"/>
              </a:lnSpc>
              <a:spcBef>
                <a:spcPts val="105"/>
              </a:spcBef>
            </a:pPr>
            <a:r>
              <a:rPr dirty="0" sz="2400"/>
              <a:t>VOTER</a:t>
            </a:r>
            <a:r>
              <a:rPr dirty="0" sz="2400" spc="-25"/>
              <a:t> </a:t>
            </a:r>
            <a:r>
              <a:rPr dirty="0" sz="2400" spc="-10"/>
              <a:t>REGISTRATION</a:t>
            </a:r>
            <a:r>
              <a:rPr dirty="0" sz="2400"/>
              <a:t> ELIGIBILITY</a:t>
            </a:r>
            <a:r>
              <a:rPr dirty="0" sz="2400" spc="-60"/>
              <a:t> </a:t>
            </a:r>
            <a:r>
              <a:rPr dirty="0" sz="2400"/>
              <a:t>VIA</a:t>
            </a:r>
            <a:r>
              <a:rPr dirty="0" sz="2400" spc="-125"/>
              <a:t> </a:t>
            </a:r>
            <a:r>
              <a:rPr dirty="0" sz="2400"/>
              <a:t>BMV</a:t>
            </a:r>
            <a:r>
              <a:rPr dirty="0" sz="2400" spc="-40"/>
              <a:t> </a:t>
            </a:r>
            <a:r>
              <a:rPr dirty="0" sz="2400"/>
              <a:t>OR </a:t>
            </a:r>
            <a:r>
              <a:rPr dirty="0" sz="2400" spc="-10"/>
              <a:t>MAIL:</a:t>
            </a:r>
            <a:endParaRPr sz="2400"/>
          </a:p>
          <a:p>
            <a:pPr algn="just"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 b="0">
                <a:latin typeface="Arial"/>
                <a:cs typeface="Arial"/>
              </a:rPr>
              <a:t>State</a:t>
            </a:r>
            <a:r>
              <a:rPr dirty="0" sz="2400" spc="1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officials</a:t>
            </a:r>
            <a:r>
              <a:rPr dirty="0" sz="2400" spc="1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1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required</a:t>
            </a:r>
            <a:r>
              <a:rPr dirty="0" sz="2400" spc="1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1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‘assess’</a:t>
            </a:r>
            <a:r>
              <a:rPr dirty="0" sz="2400" spc="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1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eligibility</a:t>
            </a:r>
            <a:r>
              <a:rPr dirty="0" sz="2400" spc="1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1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</a:t>
            </a:r>
            <a:r>
              <a:rPr dirty="0" sz="2400" spc="15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applicant, </a:t>
            </a:r>
            <a:r>
              <a:rPr dirty="0" sz="2400" b="0">
                <a:latin typeface="Arial"/>
                <a:cs typeface="Arial"/>
              </a:rPr>
              <a:t>including</a:t>
            </a:r>
            <a:r>
              <a:rPr dirty="0" sz="2400" spc="6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citizenship</a:t>
            </a:r>
            <a:r>
              <a:rPr dirty="0" sz="2400" spc="55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based</a:t>
            </a:r>
            <a:r>
              <a:rPr dirty="0" sz="2400" spc="5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on</a:t>
            </a:r>
            <a:r>
              <a:rPr dirty="0" sz="2400" spc="65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a</a:t>
            </a:r>
            <a:r>
              <a:rPr dirty="0" sz="2400" spc="6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statement</a:t>
            </a:r>
            <a:r>
              <a:rPr dirty="0" sz="2400" spc="6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that</a:t>
            </a:r>
            <a:r>
              <a:rPr dirty="0" sz="2400" spc="60" b="0">
                <a:latin typeface="Arial"/>
                <a:cs typeface="Arial"/>
              </a:rPr>
              <a:t>  </a:t>
            </a:r>
            <a:r>
              <a:rPr dirty="0" sz="2400" b="0">
                <a:latin typeface="Arial"/>
                <a:cs typeface="Arial"/>
              </a:rPr>
              <a:t>specifies</a:t>
            </a:r>
            <a:r>
              <a:rPr dirty="0" sz="2400" spc="65" b="0">
                <a:latin typeface="Arial"/>
                <a:cs typeface="Arial"/>
              </a:rPr>
              <a:t>  </a:t>
            </a:r>
            <a:r>
              <a:rPr dirty="0" sz="2400" spc="-20" b="0">
                <a:latin typeface="Arial"/>
                <a:cs typeface="Arial"/>
              </a:rPr>
              <a:t>each </a:t>
            </a:r>
            <a:r>
              <a:rPr dirty="0" sz="2400" b="0">
                <a:latin typeface="Arial"/>
                <a:cs typeface="Arial"/>
              </a:rPr>
              <a:t>eligibility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requirement</a:t>
            </a:r>
            <a:r>
              <a:rPr dirty="0" sz="2400" spc="-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(including</a:t>
            </a:r>
            <a:r>
              <a:rPr dirty="0" sz="2400" spc="-10" b="0">
                <a:latin typeface="Arial"/>
                <a:cs typeface="Arial"/>
              </a:rPr>
              <a:t> citizenship).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960995"/>
            <a:ext cx="9182735" cy="1951989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34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‘assess’</a:t>
            </a:r>
            <a:r>
              <a:rPr dirty="0" sz="2400" spc="-16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mean?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ts val="2760"/>
              </a:lnSpc>
              <a:spcBef>
                <a:spcPts val="52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If</a:t>
            </a:r>
            <a:r>
              <a:rPr dirty="0" sz="2400" spc="5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509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driver’s</a:t>
            </a:r>
            <a:r>
              <a:rPr dirty="0" sz="2400" spc="5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license</a:t>
            </a:r>
            <a:r>
              <a:rPr dirty="0" sz="2400" spc="5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5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used</a:t>
            </a:r>
            <a:r>
              <a:rPr dirty="0" sz="2400" spc="5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for</a:t>
            </a:r>
            <a:r>
              <a:rPr dirty="0" sz="2400" spc="5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5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509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identification,</a:t>
            </a:r>
            <a:r>
              <a:rPr dirty="0" sz="2400" spc="55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doesn’t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prove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citizenship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since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legal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non-citizen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can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obtain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 </a:t>
            </a:r>
            <a:r>
              <a:rPr dirty="0" sz="2400" spc="-50" i="1">
                <a:solidFill>
                  <a:srgbClr val="2F5495"/>
                </a:solidFill>
                <a:latin typeface="Arial"/>
                <a:cs typeface="Arial"/>
              </a:rPr>
              <a:t>a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driver’s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license.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6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There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verification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citizenship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voting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age.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4162675"/>
            <a:ext cx="8674100" cy="2620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NVRA</a:t>
            </a:r>
            <a:r>
              <a:rPr dirty="0" sz="1600" spc="-9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SEC.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5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(c) (2)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voter registration application portion of an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application for a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motor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vehicle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driver’s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license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469900" indent="-343535">
              <a:lnSpc>
                <a:spcPts val="1750"/>
              </a:lnSpc>
              <a:buAutoNum type="alphaUcParenBoth" startAt="2"/>
              <a:tabLst>
                <a:tab pos="470534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may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require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only the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minimum amount of information necessary to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ts val="1839"/>
              </a:lnSpc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(ii)</a:t>
            </a:r>
            <a:r>
              <a:rPr dirty="0" sz="16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enable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officials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600" spc="-3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02FA0"/>
                </a:solidFill>
                <a:latin typeface="Arial"/>
                <a:cs typeface="Arial"/>
              </a:rPr>
              <a:t>assess</a:t>
            </a:r>
            <a:r>
              <a:rPr dirty="0" sz="1600" spc="-10" b="1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eligibility 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endParaRPr sz="1600">
              <a:latin typeface="Arial"/>
              <a:cs typeface="Arial"/>
            </a:endParaRPr>
          </a:p>
          <a:p>
            <a:pPr marL="462280" indent="-337185">
              <a:lnSpc>
                <a:spcPts val="1835"/>
              </a:lnSpc>
              <a:buAutoNum type="alphaUcParenBoth" startAt="3"/>
              <a:tabLst>
                <a:tab pos="46228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include a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statement that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lvl="1" marL="1040765" indent="-342900">
              <a:lnSpc>
                <a:spcPts val="1839"/>
              </a:lnSpc>
              <a:buAutoNum type="romanLcParenBoth"/>
              <a:tabLst>
                <a:tab pos="1040765" algn="l"/>
                <a:tab pos="10414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eligibility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requirement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(including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citizenship);</a:t>
            </a:r>
            <a:endParaRPr sz="1600">
              <a:latin typeface="Arial"/>
              <a:cs typeface="Arial"/>
            </a:endParaRPr>
          </a:p>
          <a:p>
            <a:pPr lvl="1" marL="12700" marR="1245870" indent="1028700">
              <a:lnSpc>
                <a:spcPts val="1839"/>
              </a:lnSpc>
              <a:spcBef>
                <a:spcPts val="95"/>
              </a:spcBef>
              <a:buAutoNum type="romanLcParenBoth"/>
              <a:tabLst>
                <a:tab pos="10414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contains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 attestation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that the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applicant meets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such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requirement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NVRA</a:t>
            </a:r>
            <a:r>
              <a:rPr dirty="0" sz="1600" spc="-9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SEC.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9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(b)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(2)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“The mail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 registration </a:t>
            </a:r>
            <a:r>
              <a:rPr dirty="0" sz="1600" spc="-20">
                <a:solidFill>
                  <a:srgbClr val="702FA0"/>
                </a:solidFill>
                <a:latin typeface="Arial"/>
                <a:cs typeface="Arial"/>
              </a:rPr>
              <a:t>form</a:t>
            </a:r>
            <a:endParaRPr sz="1600">
              <a:latin typeface="Arial"/>
              <a:cs typeface="Arial"/>
            </a:endParaRPr>
          </a:p>
          <a:p>
            <a:pPr marL="658495" indent="-360680">
              <a:lnSpc>
                <a:spcPts val="1750"/>
              </a:lnSpc>
              <a:buAutoNum type="arabicParenBoth" startAt="2"/>
              <a:tabLst>
                <a:tab pos="65913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include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 statement that</a:t>
            </a:r>
            <a:r>
              <a:rPr dirty="0" sz="16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lvl="1" marL="1040765" indent="-456565">
              <a:lnSpc>
                <a:spcPts val="1839"/>
              </a:lnSpc>
              <a:buAutoNum type="alphaUcParenBoth"/>
              <a:tabLst>
                <a:tab pos="1040765" algn="l"/>
                <a:tab pos="1041400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specifies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eligibility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requirement (including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citizenship);</a:t>
            </a:r>
            <a:endParaRPr sz="1600">
              <a:latin typeface="Arial"/>
              <a:cs typeface="Arial"/>
            </a:endParaRPr>
          </a:p>
          <a:p>
            <a:pPr lvl="1" marL="1042035" indent="-458470">
              <a:lnSpc>
                <a:spcPts val="1995"/>
              </a:lnSpc>
              <a:buAutoNum type="alphaUcParenBoth"/>
              <a:tabLst>
                <a:tab pos="1042035" algn="l"/>
                <a:tab pos="1042669" algn="l"/>
              </a:tabLst>
            </a:pP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contains</a:t>
            </a:r>
            <a:r>
              <a:rPr dirty="0" sz="17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an</a:t>
            </a:r>
            <a:r>
              <a:rPr dirty="0" sz="17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attestation</a:t>
            </a:r>
            <a:r>
              <a:rPr dirty="0" sz="17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17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7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applicant</a:t>
            </a:r>
            <a:r>
              <a:rPr dirty="0" sz="17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meets</a:t>
            </a:r>
            <a:r>
              <a:rPr dirty="0" sz="1700" spc="-3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7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702FA0"/>
                </a:solidFill>
                <a:latin typeface="Arial"/>
                <a:cs typeface="Arial"/>
              </a:rPr>
              <a:t>such</a:t>
            </a:r>
            <a:r>
              <a:rPr dirty="0" sz="17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702FA0"/>
                </a:solidFill>
                <a:latin typeface="Arial"/>
                <a:cs typeface="Arial"/>
              </a:rPr>
              <a:t>requirement”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3100" y="835540"/>
            <a:ext cx="8517255" cy="458089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 marR="283210">
              <a:lnSpc>
                <a:spcPts val="2690"/>
              </a:lnSpc>
              <a:spcBef>
                <a:spcPts val="555"/>
              </a:spcBef>
            </a:pP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Patriot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citizen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volunteers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help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pass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much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needed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improvements</a:t>
            </a:r>
            <a:r>
              <a:rPr dirty="0" sz="26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bill!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 marR="62230">
              <a:lnSpc>
                <a:spcPct val="86300"/>
              </a:lnSpc>
              <a:spcBef>
                <a:spcPts val="5"/>
              </a:spcBef>
            </a:pP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dirty="0" sz="26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currently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committee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Ohio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Senate.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Please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follow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volunteer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citizen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updates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posted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dirty="0" sz="2600" b="1">
                <a:solidFill>
                  <a:srgbClr val="2F5495"/>
                </a:solidFill>
                <a:latin typeface="Arial"/>
                <a:cs typeface="Arial"/>
              </a:rPr>
              <a:t>ohio4truth.com</a:t>
            </a:r>
            <a:r>
              <a:rPr dirty="0" sz="2600" spc="-50" b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reach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out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senator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and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request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they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much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needed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changes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bill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dirty="0" sz="26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passing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it.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Arial"/>
              <a:cs typeface="Arial"/>
            </a:endParaRPr>
          </a:p>
          <a:p>
            <a:pPr marL="12700" marR="1019175">
              <a:lnSpc>
                <a:spcPts val="2690"/>
              </a:lnSpc>
            </a:pP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dirty="0" sz="26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bill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arrives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House,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contact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Representative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request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same!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Inform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friends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family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across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Ohio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dirty="0" sz="26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26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Arial"/>
                <a:cs typeface="Arial"/>
              </a:rPr>
              <a:t>same!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80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956" y="372004"/>
            <a:ext cx="5156835" cy="1149985"/>
          </a:xfrm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713740" marR="5080" indent="-701040">
              <a:lnSpc>
                <a:spcPts val="4520"/>
              </a:lnSpc>
              <a:spcBef>
                <a:spcPts val="10"/>
              </a:spcBef>
            </a:pPr>
            <a:r>
              <a:rPr dirty="0" sz="3600" spc="-10">
                <a:solidFill>
                  <a:srgbClr val="2F5495"/>
                </a:solidFill>
              </a:rPr>
              <a:t>Voter</a:t>
            </a:r>
            <a:r>
              <a:rPr dirty="0" sz="3600" spc="-13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Registration</a:t>
            </a:r>
            <a:r>
              <a:rPr dirty="0" sz="3600" spc="-114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Lists </a:t>
            </a:r>
            <a:r>
              <a:rPr dirty="0" sz="3600">
                <a:solidFill>
                  <a:srgbClr val="2F5495"/>
                </a:solidFill>
              </a:rPr>
              <a:t>Are</a:t>
            </a:r>
            <a:r>
              <a:rPr dirty="0" sz="3600" spc="-10">
                <a:solidFill>
                  <a:srgbClr val="2F5495"/>
                </a:solidFill>
              </a:rPr>
              <a:t> </a:t>
            </a:r>
            <a:r>
              <a:rPr dirty="0" sz="3600">
                <a:solidFill>
                  <a:srgbClr val="2F5495"/>
                </a:solidFill>
              </a:rPr>
              <a:t>Not</a:t>
            </a:r>
            <a:r>
              <a:rPr dirty="0" sz="3600" spc="-135">
                <a:solidFill>
                  <a:srgbClr val="2F5495"/>
                </a:solidFill>
              </a:rPr>
              <a:t> </a:t>
            </a:r>
            <a:r>
              <a:rPr dirty="0" sz="3600" spc="-10">
                <a:solidFill>
                  <a:srgbClr val="2F5495"/>
                </a:solidFill>
              </a:rPr>
              <a:t>Accurate</a:t>
            </a:r>
            <a:endParaRPr sz="3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59027" y="1839695"/>
            <a:ext cx="8577580" cy="429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4170" marR="1604645" indent="219075">
              <a:lnSpc>
                <a:spcPct val="111500"/>
              </a:lnSpc>
              <a:spcBef>
                <a:spcPts val="100"/>
              </a:spcBef>
            </a:pPr>
            <a:r>
              <a:rPr dirty="0" sz="2600">
                <a:latin typeface="Arial"/>
                <a:cs typeface="Arial"/>
              </a:rPr>
              <a:t>NVRA</a:t>
            </a:r>
            <a:r>
              <a:rPr dirty="0" sz="2600" spc="-1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federal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law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requires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States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implement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procedures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maintain</a:t>
            </a:r>
            <a:endParaRPr sz="2600">
              <a:latin typeface="Arial"/>
              <a:cs typeface="Arial"/>
            </a:endParaRPr>
          </a:p>
          <a:p>
            <a:pPr marL="824865">
              <a:lnSpc>
                <a:spcPct val="100000"/>
              </a:lnSpc>
              <a:spcBef>
                <a:spcPts val="370"/>
              </a:spcBef>
            </a:pPr>
            <a:r>
              <a:rPr dirty="0" sz="2600" b="1">
                <a:latin typeface="Arial"/>
                <a:cs typeface="Arial"/>
              </a:rPr>
              <a:t>accurate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and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current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voter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registration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lists.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2905"/>
              </a:lnSpc>
              <a:spcBef>
                <a:spcPts val="2390"/>
              </a:spcBef>
            </a:pPr>
            <a:r>
              <a:rPr dirty="0" sz="2600" spc="-110">
                <a:latin typeface="Arial"/>
                <a:cs typeface="Arial"/>
              </a:rPr>
              <a:t>HAVA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federal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law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requires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records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in</a:t>
            </a:r>
            <a:endParaRPr sz="2600">
              <a:latin typeface="Arial"/>
              <a:cs typeface="Arial"/>
            </a:endParaRPr>
          </a:p>
          <a:p>
            <a:pPr algn="ctr" marL="224154">
              <a:lnSpc>
                <a:spcPts val="2905"/>
              </a:lnSpc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State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accurate.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48895" marR="48260" indent="1281430">
              <a:lnSpc>
                <a:spcPct val="110000"/>
              </a:lnSpc>
              <a:spcBef>
                <a:spcPts val="2120"/>
              </a:spcBef>
            </a:pPr>
            <a:r>
              <a:rPr dirty="0" sz="3600" i="1">
                <a:solidFill>
                  <a:srgbClr val="3464A3"/>
                </a:solidFill>
                <a:latin typeface="Calibri"/>
                <a:cs typeface="Calibri"/>
              </a:rPr>
              <a:t>Do</a:t>
            </a:r>
            <a:r>
              <a:rPr dirty="0" sz="3600" spc="-130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3464A3"/>
                </a:solidFill>
                <a:latin typeface="Calibri"/>
                <a:cs typeface="Calibri"/>
              </a:rPr>
              <a:t>you</a:t>
            </a:r>
            <a:r>
              <a:rPr dirty="0" sz="3600" spc="-125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10" i="1">
                <a:solidFill>
                  <a:srgbClr val="3464A3"/>
                </a:solidFill>
                <a:latin typeface="Calibri"/>
                <a:cs typeface="Calibri"/>
              </a:rPr>
              <a:t>consider</a:t>
            </a:r>
            <a:r>
              <a:rPr dirty="0" sz="3600" spc="-130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3464A3"/>
                </a:solidFill>
                <a:latin typeface="Calibri"/>
                <a:cs typeface="Calibri"/>
              </a:rPr>
              <a:t>the</a:t>
            </a:r>
            <a:r>
              <a:rPr dirty="0" sz="3600" spc="-135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35" i="1">
                <a:solidFill>
                  <a:srgbClr val="3464A3"/>
                </a:solidFill>
                <a:latin typeface="Calibri"/>
                <a:cs typeface="Calibri"/>
              </a:rPr>
              <a:t>following</a:t>
            </a:r>
            <a:r>
              <a:rPr dirty="0" sz="3600" spc="-125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25" i="1">
                <a:solidFill>
                  <a:srgbClr val="3464A3"/>
                </a:solidFill>
                <a:latin typeface="Calibri"/>
                <a:cs typeface="Calibri"/>
              </a:rPr>
              <a:t>as</a:t>
            </a:r>
            <a:r>
              <a:rPr dirty="0" sz="3600" spc="-25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35" i="1">
                <a:solidFill>
                  <a:srgbClr val="3464A3"/>
                </a:solidFill>
                <a:latin typeface="Calibri"/>
                <a:cs typeface="Calibri"/>
              </a:rPr>
              <a:t>“accurate</a:t>
            </a:r>
            <a:r>
              <a:rPr dirty="0" sz="3600" spc="-160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3464A3"/>
                </a:solidFill>
                <a:latin typeface="Calibri"/>
                <a:cs typeface="Calibri"/>
              </a:rPr>
              <a:t>and</a:t>
            </a:r>
            <a:r>
              <a:rPr dirty="0" sz="3600" spc="-145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10" i="1">
                <a:solidFill>
                  <a:srgbClr val="3464A3"/>
                </a:solidFill>
                <a:latin typeface="Calibri"/>
                <a:cs typeface="Calibri"/>
              </a:rPr>
              <a:t>current</a:t>
            </a:r>
            <a:r>
              <a:rPr dirty="0" sz="3600" spc="-125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10" i="1">
                <a:solidFill>
                  <a:srgbClr val="3464A3"/>
                </a:solidFill>
                <a:latin typeface="Calibri"/>
                <a:cs typeface="Calibri"/>
              </a:rPr>
              <a:t>voter</a:t>
            </a:r>
            <a:r>
              <a:rPr dirty="0" sz="3600" spc="-120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30" i="1">
                <a:solidFill>
                  <a:srgbClr val="3464A3"/>
                </a:solidFill>
                <a:latin typeface="Calibri"/>
                <a:cs typeface="Calibri"/>
              </a:rPr>
              <a:t>registration</a:t>
            </a:r>
            <a:r>
              <a:rPr dirty="0" sz="3600" spc="-150" i="1">
                <a:solidFill>
                  <a:srgbClr val="3464A3"/>
                </a:solidFill>
                <a:latin typeface="Calibri"/>
                <a:cs typeface="Calibri"/>
              </a:rPr>
              <a:t> </a:t>
            </a:r>
            <a:r>
              <a:rPr dirty="0" sz="3600" spc="-10" i="1">
                <a:solidFill>
                  <a:srgbClr val="3464A3"/>
                </a:solidFill>
                <a:latin typeface="Calibri"/>
                <a:cs typeface="Calibri"/>
              </a:rPr>
              <a:t>lists”?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3439" rIns="0" bIns="0" rtlCol="0" vert="horz">
            <a:spAutoFit/>
          </a:bodyPr>
          <a:lstStyle/>
          <a:p>
            <a:pPr marL="2154555" marR="5080" indent="-1480185">
              <a:lnSpc>
                <a:spcPts val="2690"/>
              </a:lnSpc>
              <a:spcBef>
                <a:spcPts val="555"/>
              </a:spcBef>
            </a:pPr>
            <a:r>
              <a:rPr dirty="0" sz="2600"/>
              <a:t>Butler</a:t>
            </a:r>
            <a:r>
              <a:rPr dirty="0" sz="2600" spc="-40"/>
              <a:t> </a:t>
            </a:r>
            <a:r>
              <a:rPr dirty="0" sz="2600"/>
              <a:t>County</a:t>
            </a:r>
            <a:r>
              <a:rPr dirty="0" sz="2600" spc="-25"/>
              <a:t> </a:t>
            </a:r>
            <a:r>
              <a:rPr dirty="0" sz="2600" spc="-20"/>
              <a:t>Voters</a:t>
            </a:r>
            <a:r>
              <a:rPr dirty="0" sz="2600" spc="-25"/>
              <a:t> </a:t>
            </a:r>
            <a:r>
              <a:rPr dirty="0" sz="2600"/>
              <a:t>Registered</a:t>
            </a:r>
            <a:r>
              <a:rPr dirty="0" sz="2600" spc="-125"/>
              <a:t> </a:t>
            </a:r>
            <a:r>
              <a:rPr dirty="0" sz="2600"/>
              <a:t>After</a:t>
            </a:r>
            <a:r>
              <a:rPr dirty="0" sz="2600" spc="-50"/>
              <a:t> </a:t>
            </a:r>
            <a:r>
              <a:rPr dirty="0" sz="2600"/>
              <a:t>OCT</a:t>
            </a:r>
            <a:r>
              <a:rPr dirty="0" sz="2600" spc="-45"/>
              <a:t> </a:t>
            </a:r>
            <a:r>
              <a:rPr dirty="0" sz="2600"/>
              <a:t>5</a:t>
            </a:r>
            <a:r>
              <a:rPr dirty="0" sz="2600" spc="-25"/>
              <a:t> </a:t>
            </a:r>
            <a:r>
              <a:rPr dirty="0" sz="2600" spc="-20"/>
              <a:t>2020 </a:t>
            </a:r>
            <a:r>
              <a:rPr dirty="0" sz="2600"/>
              <a:t>Deadline</a:t>
            </a:r>
            <a:r>
              <a:rPr dirty="0" sz="2600" spc="-50"/>
              <a:t> </a:t>
            </a:r>
            <a:r>
              <a:rPr dirty="0" sz="2600"/>
              <a:t>and</a:t>
            </a:r>
            <a:r>
              <a:rPr dirty="0" sz="2600" spc="-30"/>
              <a:t> </a:t>
            </a:r>
            <a:r>
              <a:rPr dirty="0" sz="2600" spc="-20"/>
              <a:t>Voted</a:t>
            </a:r>
            <a:r>
              <a:rPr dirty="0" sz="2600" spc="-30"/>
              <a:t> </a:t>
            </a:r>
            <a:r>
              <a:rPr dirty="0" sz="2600"/>
              <a:t>Nov</a:t>
            </a:r>
            <a:r>
              <a:rPr dirty="0" sz="2600" spc="-30"/>
              <a:t> </a:t>
            </a:r>
            <a:r>
              <a:rPr dirty="0" sz="2600"/>
              <a:t>3</a:t>
            </a:r>
            <a:r>
              <a:rPr dirty="0" sz="2600" spc="-30"/>
              <a:t> </a:t>
            </a:r>
            <a:r>
              <a:rPr dirty="0" sz="2600" spc="-20"/>
              <a:t>2020</a:t>
            </a:r>
            <a:endParaRPr sz="26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1431" y="1812474"/>
            <a:ext cx="9085580" cy="405892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899794" marR="379730" indent="-856615">
              <a:lnSpc>
                <a:spcPts val="2480"/>
              </a:lnSpc>
              <a:spcBef>
                <a:spcPts val="52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5,927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 voters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after Oct 5 2020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deadline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Nov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3 2020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election, yet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voted 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Nov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3 2020 </a:t>
            </a:r>
            <a:r>
              <a:rPr dirty="0" sz="2400" spc="-10">
                <a:latin typeface="Arial"/>
                <a:cs typeface="Arial"/>
              </a:rPr>
              <a:t>election</a:t>
            </a:r>
            <a:endParaRPr sz="2400">
              <a:latin typeface="Arial"/>
              <a:cs typeface="Arial"/>
            </a:endParaRPr>
          </a:p>
          <a:p>
            <a:pPr marL="43180">
              <a:lnSpc>
                <a:spcPts val="2680"/>
              </a:lnSpc>
              <a:spcBef>
                <a:spcPts val="625"/>
              </a:spcBef>
            </a:pPr>
            <a:r>
              <a:rPr dirty="0" u="sng" sz="24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3,407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Less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Provisional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ballots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counted.</a:t>
            </a:r>
            <a:endParaRPr sz="2400">
              <a:latin typeface="Arial"/>
              <a:cs typeface="Arial"/>
            </a:endParaRPr>
          </a:p>
          <a:p>
            <a:pPr marL="899794" marR="5080" indent="-1905">
              <a:lnSpc>
                <a:spcPts val="2480"/>
              </a:lnSpc>
              <a:spcBef>
                <a:spcPts val="215"/>
              </a:spcBef>
            </a:pP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possible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Provisional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ballots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were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cast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registrants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who </a:t>
            </a:r>
            <a:r>
              <a:rPr dirty="0" sz="2400">
                <a:latin typeface="Arial"/>
                <a:cs typeface="Arial"/>
              </a:rPr>
              <a:t>moved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Butler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another precinct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county.</a:t>
            </a:r>
            <a:endParaRPr sz="2400">
              <a:latin typeface="Arial"/>
              <a:cs typeface="Arial"/>
            </a:endParaRPr>
          </a:p>
          <a:p>
            <a:pPr marL="898525" marR="22860" indent="1270">
              <a:lnSpc>
                <a:spcPts val="2480"/>
              </a:lnSpc>
              <a:spcBef>
                <a:spcPts val="10"/>
              </a:spcBef>
              <a:tabLst>
                <a:tab pos="8077200" algn="l"/>
              </a:tabLst>
            </a:pPr>
            <a:r>
              <a:rPr dirty="0" sz="2400">
                <a:latin typeface="Arial"/>
                <a:cs typeface="Arial"/>
              </a:rPr>
              <a:t>These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Provisional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ballots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create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registration </a:t>
            </a:r>
            <a:r>
              <a:rPr dirty="0" sz="2400">
                <a:latin typeface="Arial"/>
                <a:cs typeface="Arial"/>
              </a:rPr>
              <a:t>record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Butler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registration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date;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voter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Butler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County,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new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voter. </a:t>
            </a:r>
            <a:r>
              <a:rPr dirty="0" sz="2400">
                <a:latin typeface="Arial"/>
                <a:cs typeface="Arial"/>
              </a:rPr>
              <a:t>It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unlikely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all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Provisional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ballots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>
                <a:latin typeface="Arial"/>
                <a:cs typeface="Arial"/>
              </a:rPr>
              <a:t>county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moves.</a:t>
            </a:r>
            <a:endParaRPr sz="2400">
              <a:latin typeface="Arial"/>
              <a:cs typeface="Arial"/>
            </a:endParaRPr>
          </a:p>
          <a:p>
            <a:pPr marL="899794" marR="1207770" indent="-887730">
              <a:lnSpc>
                <a:spcPts val="2480"/>
              </a:lnSpc>
              <a:spcBef>
                <a:spcPts val="53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2,520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MINIMUM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SUSPICIOUS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VOTES</a:t>
            </a:r>
            <a:r>
              <a:rPr dirty="0" sz="2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dirty="0" sz="2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VOTER </a:t>
            </a:r>
            <a:r>
              <a:rPr dirty="0" sz="2400" spc="-20" b="1">
                <a:solidFill>
                  <a:srgbClr val="FF0000"/>
                </a:solidFill>
                <a:latin typeface="Arial"/>
                <a:cs typeface="Arial"/>
              </a:rPr>
              <a:t>REGISTRATIONS</a:t>
            </a:r>
            <a:r>
              <a:rPr dirty="0" sz="2400" spc="-10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AFTER</a:t>
            </a:r>
            <a:r>
              <a:rPr dirty="0" sz="24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OCT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z="2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2020</a:t>
            </a:r>
            <a:r>
              <a:rPr dirty="0" sz="24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DEADLINE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33"/>
            <a:ext cx="9009380" cy="1121410"/>
          </a:xfrm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1718945" marR="296545" indent="-1243965">
              <a:lnSpc>
                <a:spcPts val="2760"/>
              </a:lnSpc>
              <a:spcBef>
                <a:spcPts val="295"/>
              </a:spcBef>
            </a:pP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issue</a:t>
            </a:r>
            <a:r>
              <a:rPr dirty="0" sz="2400" spc="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was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brought to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attention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Butler</a:t>
            </a:r>
            <a:r>
              <a:rPr dirty="0" sz="2400" spc="-1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400" spc="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b="0" i="1">
                <a:solidFill>
                  <a:srgbClr val="2F5495"/>
                </a:solidFill>
                <a:latin typeface="Arial"/>
                <a:cs typeface="Arial"/>
              </a:rPr>
              <a:t>BOE</a:t>
            </a:r>
            <a:r>
              <a:rPr dirty="0" sz="2400" spc="-2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10/10/2022</a:t>
            </a:r>
            <a:r>
              <a:rPr dirty="0" sz="2400" spc="-2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no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0" i="1">
                <a:solidFill>
                  <a:srgbClr val="2F5495"/>
                </a:solidFill>
                <a:latin typeface="Arial"/>
                <a:cs typeface="Arial"/>
              </a:rPr>
              <a:t>apparent</a:t>
            </a:r>
            <a:r>
              <a:rPr dirty="0" sz="2400" spc="-5" b="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b="0" i="1">
                <a:solidFill>
                  <a:srgbClr val="2F5495"/>
                </a:solidFill>
                <a:latin typeface="Arial"/>
                <a:cs typeface="Arial"/>
              </a:rPr>
              <a:t>investigation.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910"/>
              </a:lnSpc>
            </a:pPr>
            <a:r>
              <a:rPr dirty="0" sz="2600"/>
              <a:t>Registered</a:t>
            </a:r>
            <a:r>
              <a:rPr dirty="0" sz="2600" spc="-50"/>
              <a:t> </a:t>
            </a:r>
            <a:r>
              <a:rPr dirty="0" sz="2600" spc="-10"/>
              <a:t>Voters</a:t>
            </a:r>
            <a:r>
              <a:rPr dirty="0" sz="2600" spc="-60"/>
              <a:t> </a:t>
            </a:r>
            <a:r>
              <a:rPr dirty="0" sz="2600"/>
              <a:t>with</a:t>
            </a:r>
            <a:r>
              <a:rPr dirty="0" sz="2600" spc="-40"/>
              <a:t> </a:t>
            </a:r>
            <a:r>
              <a:rPr dirty="0" sz="2600"/>
              <a:t>UPS</a:t>
            </a:r>
            <a:r>
              <a:rPr dirty="0" sz="2600" spc="-55"/>
              <a:t> </a:t>
            </a:r>
            <a:r>
              <a:rPr dirty="0" sz="2600"/>
              <a:t>Store</a:t>
            </a:r>
            <a:r>
              <a:rPr dirty="0" sz="2600" spc="-40"/>
              <a:t> </a:t>
            </a:r>
            <a:r>
              <a:rPr dirty="0" sz="2600"/>
              <a:t>as</a:t>
            </a:r>
            <a:r>
              <a:rPr dirty="0" sz="2600" spc="-40"/>
              <a:t> </a:t>
            </a:r>
            <a:r>
              <a:rPr dirty="0" sz="2600"/>
              <a:t>Residential</a:t>
            </a:r>
            <a:r>
              <a:rPr dirty="0" sz="2600" spc="-130"/>
              <a:t> </a:t>
            </a:r>
            <a:r>
              <a:rPr dirty="0" sz="2600" spc="-10"/>
              <a:t>Address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550345"/>
            <a:ext cx="8792210" cy="10934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5"/>
              </a:spcBef>
            </a:pPr>
            <a:r>
              <a:rPr dirty="0" sz="2400">
                <a:latin typeface="Arial"/>
                <a:cs typeface="Arial"/>
              </a:rPr>
              <a:t>Registering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 voting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 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non-residence address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10">
                <a:latin typeface="Arial"/>
                <a:cs typeface="Arial"/>
              </a:rPr>
              <a:t>against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law.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30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Ohio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counties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voters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illegally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registered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UPS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Store;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many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vote.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6235315"/>
            <a:ext cx="48691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Section 3503.02 Residence</a:t>
            </a:r>
            <a:r>
              <a:rPr dirty="0" sz="1600" spc="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determination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rules.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2630424"/>
            <a:ext cx="7936992" cy="352653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431923"/>
            <a:ext cx="8982075" cy="9702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95800"/>
              </a:lnSpc>
              <a:spcBef>
                <a:spcPts val="180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All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registrars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precinct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election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officials,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determining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residence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person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offering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register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or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vote,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be governed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following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rules: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That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place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be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considered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residence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a person in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which the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person’s habitation is fixed and to which, whenever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person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is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absent,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person has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intention of</a:t>
            </a:r>
            <a:r>
              <a:rPr dirty="0" sz="16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returning.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0424" y="1359845"/>
            <a:ext cx="7345045" cy="742950"/>
          </a:xfrm>
          <a:prstGeom prst="rect"/>
        </p:spPr>
        <p:txBody>
          <a:bodyPr wrap="square" lIns="0" tIns="37465" rIns="0" bIns="0" rtlCol="0" vert="horz">
            <a:spAutoFit/>
          </a:bodyPr>
          <a:lstStyle/>
          <a:p>
            <a:pPr marL="263525" marR="5080" indent="-251460">
              <a:lnSpc>
                <a:spcPts val="2760"/>
              </a:lnSpc>
              <a:spcBef>
                <a:spcPts val="295"/>
              </a:spcBef>
            </a:pPr>
            <a:r>
              <a:rPr dirty="0" sz="2400"/>
              <a:t>Registered</a:t>
            </a:r>
            <a:r>
              <a:rPr dirty="0" sz="2400" spc="-25"/>
              <a:t> </a:t>
            </a:r>
            <a:r>
              <a:rPr dirty="0" sz="2400" spc="-10"/>
              <a:t>Voters</a:t>
            </a:r>
            <a:r>
              <a:rPr dirty="0" sz="2400" spc="-25"/>
              <a:t> </a:t>
            </a:r>
            <a:r>
              <a:rPr dirty="0" sz="2400"/>
              <a:t>in</a:t>
            </a:r>
            <a:r>
              <a:rPr dirty="0" sz="2400" spc="-40"/>
              <a:t> </a:t>
            </a:r>
            <a:r>
              <a:rPr dirty="0" sz="2400"/>
              <a:t>Butler</a:t>
            </a:r>
            <a:r>
              <a:rPr dirty="0" sz="2400" spc="-10"/>
              <a:t> </a:t>
            </a:r>
            <a:r>
              <a:rPr dirty="0" sz="2400"/>
              <a:t>County</a:t>
            </a:r>
            <a:r>
              <a:rPr dirty="0" sz="2400" spc="-30"/>
              <a:t> </a:t>
            </a:r>
            <a:r>
              <a:rPr dirty="0" sz="2400"/>
              <a:t>with</a:t>
            </a:r>
            <a:r>
              <a:rPr dirty="0" sz="2400" spc="-35"/>
              <a:t> </a:t>
            </a:r>
            <a:r>
              <a:rPr dirty="0" sz="2400"/>
              <a:t>UPS</a:t>
            </a:r>
            <a:r>
              <a:rPr dirty="0" sz="2400" spc="-10"/>
              <a:t> Store </a:t>
            </a:r>
            <a:r>
              <a:rPr dirty="0" sz="2400"/>
              <a:t>as</a:t>
            </a:r>
            <a:r>
              <a:rPr dirty="0" sz="2400" spc="-25"/>
              <a:t> </a:t>
            </a:r>
            <a:r>
              <a:rPr dirty="0" sz="2400"/>
              <a:t>Residential</a:t>
            </a:r>
            <a:r>
              <a:rPr dirty="0" sz="2400" spc="-95"/>
              <a:t> </a:t>
            </a:r>
            <a:r>
              <a:rPr dirty="0" sz="2400"/>
              <a:t>Address</a:t>
            </a:r>
            <a:r>
              <a:rPr dirty="0" sz="2400" spc="-10"/>
              <a:t> </a:t>
            </a:r>
            <a:r>
              <a:rPr dirty="0" sz="2400"/>
              <a:t>in</a:t>
            </a:r>
            <a:r>
              <a:rPr dirty="0" sz="2400" spc="-5"/>
              <a:t> </a:t>
            </a:r>
            <a:r>
              <a:rPr dirty="0" sz="2400"/>
              <a:t>Violation</a:t>
            </a:r>
            <a:r>
              <a:rPr dirty="0" sz="2400" spc="-10"/>
              <a:t> </a:t>
            </a:r>
            <a:r>
              <a:rPr dirty="0" sz="2400"/>
              <a:t>of</a:t>
            </a:r>
            <a:r>
              <a:rPr dirty="0" sz="2400" spc="-10"/>
              <a:t> </a:t>
            </a:r>
            <a:r>
              <a:rPr dirty="0" sz="2400"/>
              <a:t>Ohio</a:t>
            </a:r>
            <a:r>
              <a:rPr dirty="0" sz="2400" spc="-5"/>
              <a:t> </a:t>
            </a:r>
            <a:r>
              <a:rPr dirty="0" sz="2400" spc="-25"/>
              <a:t>Law</a:t>
            </a:r>
            <a:endParaRPr sz="24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5624" y="6102484"/>
            <a:ext cx="7959090" cy="8026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70485" marR="5080" indent="-58419">
              <a:lnSpc>
                <a:spcPts val="2990"/>
              </a:lnSpc>
              <a:spcBef>
                <a:spcPts val="315"/>
              </a:spcBef>
            </a:pPr>
            <a:r>
              <a:rPr dirty="0" sz="2600" b="1">
                <a:latin typeface="Arial"/>
                <a:cs typeface="Arial"/>
              </a:rPr>
              <a:t>Registered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Voters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Butler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County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with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UPS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Store </a:t>
            </a:r>
            <a:r>
              <a:rPr dirty="0" sz="2600" b="1">
                <a:latin typeface="Arial"/>
                <a:cs typeface="Arial"/>
              </a:rPr>
              <a:t>as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Residential</a:t>
            </a:r>
            <a:r>
              <a:rPr dirty="0" sz="2600" spc="-10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Address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is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violation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Ohio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Law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457200"/>
            <a:ext cx="9747503" cy="555345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99904"/>
            <a:ext cx="9180830" cy="118237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algn="just" marL="12700" marR="5080">
              <a:lnSpc>
                <a:spcPts val="2990"/>
              </a:lnSpc>
              <a:spcBef>
                <a:spcPts val="315"/>
              </a:spcBef>
            </a:pPr>
            <a:r>
              <a:rPr dirty="0" sz="2600" b="0">
                <a:latin typeface="Arial"/>
                <a:cs typeface="Arial"/>
              </a:rPr>
              <a:t>Butler</a:t>
            </a:r>
            <a:r>
              <a:rPr dirty="0" sz="2600" spc="18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County</a:t>
            </a:r>
            <a:r>
              <a:rPr dirty="0" sz="2600" spc="19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Board</a:t>
            </a:r>
            <a:r>
              <a:rPr dirty="0" sz="2600" spc="20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of</a:t>
            </a:r>
            <a:r>
              <a:rPr dirty="0" sz="2600" spc="2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Elections</a:t>
            </a:r>
            <a:r>
              <a:rPr dirty="0" sz="2600" spc="2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was</a:t>
            </a:r>
            <a:r>
              <a:rPr dirty="0" sz="2600" spc="2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notified</a:t>
            </a:r>
            <a:r>
              <a:rPr dirty="0" sz="2600" spc="2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on</a:t>
            </a:r>
            <a:r>
              <a:rPr dirty="0" sz="2600" spc="2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October</a:t>
            </a:r>
            <a:r>
              <a:rPr dirty="0" sz="2600" spc="195" b="0">
                <a:latin typeface="Arial"/>
                <a:cs typeface="Arial"/>
              </a:rPr>
              <a:t> </a:t>
            </a:r>
            <a:r>
              <a:rPr dirty="0" sz="2600" spc="-25" b="0">
                <a:latin typeface="Arial"/>
                <a:cs typeface="Arial"/>
              </a:rPr>
              <a:t>10, </a:t>
            </a:r>
            <a:r>
              <a:rPr dirty="0" sz="2600" b="0">
                <a:latin typeface="Arial"/>
                <a:cs typeface="Arial"/>
              </a:rPr>
              <a:t>2022</a:t>
            </a:r>
            <a:r>
              <a:rPr dirty="0" sz="2600" spc="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of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registered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voters</a:t>
            </a:r>
            <a:r>
              <a:rPr dirty="0" sz="2600" spc="4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using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UPS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Stores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as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their</a:t>
            </a:r>
            <a:r>
              <a:rPr dirty="0" sz="2600" spc="70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residence </a:t>
            </a:r>
            <a:r>
              <a:rPr dirty="0" sz="2600" b="0">
                <a:latin typeface="Arial"/>
                <a:cs typeface="Arial"/>
              </a:rPr>
              <a:t>which</a:t>
            </a:r>
            <a:r>
              <a:rPr dirty="0" sz="2600" spc="-2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is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against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Ohio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law</a:t>
            </a:r>
            <a:r>
              <a:rPr dirty="0" sz="2600" spc="-5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3503.02.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940440"/>
            <a:ext cx="9180830" cy="473456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just" marL="12700" marR="5080">
              <a:lnSpc>
                <a:spcPts val="2990"/>
              </a:lnSpc>
              <a:spcBef>
                <a:spcPts val="315"/>
              </a:spcBef>
            </a:pPr>
            <a:r>
              <a:rPr dirty="0" sz="2600">
                <a:latin typeface="Arial"/>
                <a:cs typeface="Arial"/>
              </a:rPr>
              <a:t>On</a:t>
            </a:r>
            <a:r>
              <a:rPr dirty="0" sz="2600" spc="21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January</a:t>
            </a:r>
            <a:r>
              <a:rPr dirty="0" sz="2600" spc="22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31,</a:t>
            </a:r>
            <a:r>
              <a:rPr dirty="0" sz="2600" spc="22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2023</a:t>
            </a:r>
            <a:r>
              <a:rPr dirty="0" sz="2600" spc="215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Butler</a:t>
            </a:r>
            <a:r>
              <a:rPr dirty="0" sz="2600" spc="22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County</a:t>
            </a:r>
            <a:r>
              <a:rPr dirty="0" sz="2600" spc="220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Board</a:t>
            </a:r>
            <a:r>
              <a:rPr dirty="0" sz="2600" spc="204">
                <a:latin typeface="Arial"/>
                <a:cs typeface="Arial"/>
              </a:rPr>
              <a:t> 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220">
                <a:latin typeface="Arial"/>
                <a:cs typeface="Arial"/>
              </a:rPr>
              <a:t>  </a:t>
            </a:r>
            <a:r>
              <a:rPr dirty="0" sz="2600" spc="-10">
                <a:latin typeface="Arial"/>
                <a:cs typeface="Arial"/>
              </a:rPr>
              <a:t>Elections </a:t>
            </a:r>
            <a:r>
              <a:rPr dirty="0" sz="2600">
                <a:latin typeface="Arial"/>
                <a:cs typeface="Arial"/>
              </a:rPr>
              <a:t>responded,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advising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UPS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Store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addresses</a:t>
            </a:r>
            <a:r>
              <a:rPr dirty="0" sz="2600" spc="-9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were</a:t>
            </a:r>
            <a:r>
              <a:rPr dirty="0" sz="2600" spc="-13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added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list</a:t>
            </a:r>
            <a:r>
              <a:rPr dirty="0" sz="2600" spc="-1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prohibited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residential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addresses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</a:t>
            </a:r>
            <a:r>
              <a:rPr dirty="0" sz="2600" spc="-1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which</a:t>
            </a:r>
            <a:r>
              <a:rPr dirty="0" sz="2600" spc="-1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1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register </a:t>
            </a:r>
            <a:r>
              <a:rPr dirty="0" sz="2600">
                <a:latin typeface="Arial"/>
                <a:cs typeface="Arial"/>
              </a:rPr>
              <a:t>to </a:t>
            </a:r>
            <a:r>
              <a:rPr dirty="0" sz="2600" spc="-10">
                <a:latin typeface="Arial"/>
                <a:cs typeface="Arial"/>
              </a:rPr>
              <a:t>vote.</a:t>
            </a:r>
            <a:endParaRPr sz="2600">
              <a:latin typeface="Arial"/>
              <a:cs typeface="Arial"/>
            </a:endParaRPr>
          </a:p>
          <a:p>
            <a:pPr algn="just" marL="12700" marR="527685">
              <a:lnSpc>
                <a:spcPts val="2760"/>
              </a:lnSpc>
              <a:spcBef>
                <a:spcPts val="80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Butler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BOE take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actions to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remove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ineligible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records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reported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them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Oct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10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2022?</a:t>
            </a:r>
            <a:endParaRPr sz="2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10"/>
              </a:spcBef>
            </a:pP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IT</a:t>
            </a:r>
            <a:r>
              <a:rPr dirty="0" sz="2400" spc="-95" b="1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b="1" i="1">
                <a:solidFill>
                  <a:srgbClr val="2F5495"/>
                </a:solidFill>
                <a:latin typeface="Arial"/>
                <a:cs typeface="Arial"/>
              </a:rPr>
              <a:t>APPEARS</a:t>
            </a:r>
            <a:r>
              <a:rPr dirty="0" sz="2400" spc="-20" b="1" i="1">
                <a:solidFill>
                  <a:srgbClr val="2F5495"/>
                </a:solidFill>
                <a:latin typeface="Arial"/>
                <a:cs typeface="Arial"/>
              </a:rPr>
              <a:t> NOT.</a:t>
            </a:r>
            <a:endParaRPr sz="2400">
              <a:latin typeface="Arial"/>
              <a:cs typeface="Arial"/>
            </a:endParaRPr>
          </a:p>
          <a:p>
            <a:pPr algn="just" marL="12700" marR="170180">
              <a:lnSpc>
                <a:spcPct val="110000"/>
              </a:lnSpc>
              <a:spcBef>
                <a:spcPts val="211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Did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anyone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from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UPS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Stores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after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issue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was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reported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Butler</a:t>
            </a:r>
            <a:r>
              <a:rPr dirty="0" sz="2400" spc="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BOE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Oct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10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2022?</a:t>
            </a:r>
            <a:r>
              <a:rPr dirty="0" sz="2400" spc="-6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YES</a:t>
            </a:r>
            <a:r>
              <a:rPr dirty="0" sz="2400" spc="-20" b="1" i="1">
                <a:solidFill>
                  <a:srgbClr val="2F5495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905"/>
              </a:lnSpc>
              <a:spcBef>
                <a:spcPts val="830"/>
              </a:spcBef>
            </a:pPr>
            <a:r>
              <a:rPr dirty="0" sz="2600" b="1">
                <a:latin typeface="Arial"/>
                <a:cs typeface="Arial"/>
              </a:rPr>
              <a:t>41,522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Butler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County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New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Voter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Registrations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Jan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2020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2905"/>
              </a:lnSpc>
            </a:pPr>
            <a:r>
              <a:rPr dirty="0" sz="2600" b="1">
                <a:latin typeface="Arial"/>
                <a:cs typeface="Arial"/>
              </a:rPr>
              <a:t>to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Oct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5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2020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which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33,372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Voted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Nov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3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2020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algn="just" marL="12700" marR="5080">
              <a:lnSpc>
                <a:spcPct val="86300"/>
              </a:lnSpc>
              <a:spcBef>
                <a:spcPts val="500"/>
              </a:spcBef>
            </a:pPr>
            <a:r>
              <a:rPr dirty="0" sz="2300">
                <a:solidFill>
                  <a:srgbClr val="FF0000"/>
                </a:solidFill>
              </a:rPr>
              <a:t>41,522</a:t>
            </a:r>
            <a:r>
              <a:rPr dirty="0" sz="2300" spc="95">
                <a:solidFill>
                  <a:srgbClr val="FF0000"/>
                </a:solidFill>
              </a:rPr>
              <a:t> </a:t>
            </a:r>
            <a:r>
              <a:rPr dirty="0" sz="2300" b="0">
                <a:latin typeface="Arial"/>
                <a:cs typeface="Arial"/>
              </a:rPr>
              <a:t>is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an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unusually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high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number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of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new</a:t>
            </a:r>
            <a:r>
              <a:rPr dirty="0" sz="2300" spc="10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voter</a:t>
            </a:r>
            <a:r>
              <a:rPr dirty="0" sz="2300" spc="10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registrations</a:t>
            </a:r>
            <a:r>
              <a:rPr dirty="0" sz="2300" spc="10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for</a:t>
            </a:r>
            <a:r>
              <a:rPr dirty="0" sz="2300" spc="85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one </a:t>
            </a:r>
            <a:r>
              <a:rPr dirty="0" sz="2300" b="0">
                <a:latin typeface="Arial"/>
                <a:cs typeface="Arial"/>
              </a:rPr>
              <a:t>year</a:t>
            </a:r>
            <a:r>
              <a:rPr dirty="0" sz="2300" spc="-4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in</a:t>
            </a:r>
            <a:r>
              <a:rPr dirty="0" sz="2300" spc="-2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Butler</a:t>
            </a:r>
            <a:r>
              <a:rPr dirty="0" sz="2300" spc="-1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County.</a:t>
            </a:r>
            <a:r>
              <a:rPr dirty="0" sz="2300" spc="-4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Neighboring</a:t>
            </a:r>
            <a:r>
              <a:rPr dirty="0" sz="2300" spc="-1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Hamilton</a:t>
            </a:r>
            <a:r>
              <a:rPr dirty="0" sz="2300" spc="-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County,</a:t>
            </a:r>
            <a:r>
              <a:rPr dirty="0" sz="2300" spc="-2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whose</a:t>
            </a:r>
            <a:r>
              <a:rPr dirty="0" sz="2300" spc="-5" b="0">
                <a:latin typeface="Arial"/>
                <a:cs typeface="Arial"/>
              </a:rPr>
              <a:t> </a:t>
            </a:r>
            <a:r>
              <a:rPr dirty="0" sz="2300" spc="-10" b="0">
                <a:latin typeface="Arial"/>
                <a:cs typeface="Arial"/>
              </a:rPr>
              <a:t>population </a:t>
            </a:r>
            <a:r>
              <a:rPr dirty="0" sz="2300" b="0">
                <a:latin typeface="Arial"/>
                <a:cs typeface="Arial"/>
              </a:rPr>
              <a:t>is</a:t>
            </a:r>
            <a:r>
              <a:rPr dirty="0" sz="2300" spc="6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more</a:t>
            </a:r>
            <a:r>
              <a:rPr dirty="0" sz="2300" spc="8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than</a:t>
            </a:r>
            <a:r>
              <a:rPr dirty="0" sz="2300" spc="8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twice</a:t>
            </a:r>
            <a:r>
              <a:rPr dirty="0" sz="2300" spc="5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the</a:t>
            </a:r>
            <a:r>
              <a:rPr dirty="0" sz="2300" spc="6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size</a:t>
            </a:r>
            <a:r>
              <a:rPr dirty="0" sz="2300" spc="8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of</a:t>
            </a:r>
            <a:r>
              <a:rPr dirty="0" sz="2300" spc="6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Butler</a:t>
            </a:r>
            <a:r>
              <a:rPr dirty="0" sz="2300" spc="6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County</a:t>
            </a:r>
            <a:r>
              <a:rPr dirty="0" sz="2300" spc="6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had</a:t>
            </a:r>
            <a:r>
              <a:rPr dirty="0" sz="2300" spc="6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a</a:t>
            </a:r>
            <a:r>
              <a:rPr dirty="0" sz="2300" spc="8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comparable</a:t>
            </a:r>
            <a:r>
              <a:rPr dirty="0" sz="2300" spc="15" b="0">
                <a:latin typeface="Arial"/>
                <a:cs typeface="Arial"/>
              </a:rPr>
              <a:t> </a:t>
            </a:r>
            <a:r>
              <a:rPr dirty="0" sz="2300" spc="-10">
                <a:solidFill>
                  <a:srgbClr val="FF0000"/>
                </a:solidFill>
              </a:rPr>
              <a:t>43,498 </a:t>
            </a:r>
            <a:r>
              <a:rPr dirty="0" sz="2300" b="0">
                <a:latin typeface="Arial"/>
                <a:cs typeface="Arial"/>
              </a:rPr>
              <a:t>new</a:t>
            </a:r>
            <a:r>
              <a:rPr dirty="0" sz="2300" spc="-2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voter</a:t>
            </a:r>
            <a:r>
              <a:rPr dirty="0" sz="2300" spc="-5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registrations</a:t>
            </a:r>
            <a:r>
              <a:rPr dirty="0" sz="2300" spc="-3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in</a:t>
            </a:r>
            <a:r>
              <a:rPr dirty="0" sz="2300" spc="-2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the</a:t>
            </a:r>
            <a:r>
              <a:rPr dirty="0" sz="2300" spc="-1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same</a:t>
            </a:r>
            <a:r>
              <a:rPr dirty="0" sz="2300" spc="-20" b="0">
                <a:latin typeface="Arial"/>
                <a:cs typeface="Arial"/>
              </a:rPr>
              <a:t> </a:t>
            </a:r>
            <a:r>
              <a:rPr dirty="0" sz="2300" b="0">
                <a:latin typeface="Arial"/>
                <a:cs typeface="Arial"/>
              </a:rPr>
              <a:t>time</a:t>
            </a:r>
            <a:r>
              <a:rPr dirty="0" sz="2300" spc="-5" b="0">
                <a:latin typeface="Arial"/>
                <a:cs typeface="Arial"/>
              </a:rPr>
              <a:t> </a:t>
            </a:r>
            <a:r>
              <a:rPr dirty="0" sz="2300" spc="-10" b="0">
                <a:latin typeface="Arial"/>
                <a:cs typeface="Arial"/>
              </a:rPr>
              <a:t>period.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11430">
              <a:lnSpc>
                <a:spcPts val="2380"/>
              </a:lnSpc>
              <a:spcBef>
                <a:spcPts val="505"/>
              </a:spcBef>
            </a:pPr>
            <a:r>
              <a:rPr dirty="0"/>
              <a:t>There</a:t>
            </a:r>
            <a:r>
              <a:rPr dirty="0" spc="195"/>
              <a:t> </a:t>
            </a:r>
            <a:r>
              <a:rPr dirty="0"/>
              <a:t>were</a:t>
            </a:r>
            <a:r>
              <a:rPr dirty="0" spc="210"/>
              <a:t> </a:t>
            </a:r>
            <a:r>
              <a:rPr dirty="0"/>
              <a:t>new</a:t>
            </a:r>
            <a:r>
              <a:rPr dirty="0" spc="235"/>
              <a:t> </a:t>
            </a:r>
            <a:r>
              <a:rPr dirty="0"/>
              <a:t>voter</a:t>
            </a:r>
            <a:r>
              <a:rPr dirty="0" spc="220"/>
              <a:t> </a:t>
            </a:r>
            <a:r>
              <a:rPr dirty="0"/>
              <a:t>registrations</a:t>
            </a:r>
            <a:r>
              <a:rPr dirty="0" spc="225"/>
              <a:t> </a:t>
            </a:r>
            <a:r>
              <a:rPr dirty="0"/>
              <a:t>EVERY</a:t>
            </a:r>
            <a:r>
              <a:rPr dirty="0" spc="204"/>
              <a:t> </a:t>
            </a:r>
            <a:r>
              <a:rPr dirty="0"/>
              <a:t>SINGLE</a:t>
            </a:r>
            <a:r>
              <a:rPr dirty="0" spc="240"/>
              <a:t> </a:t>
            </a:r>
            <a:r>
              <a:rPr dirty="0"/>
              <a:t>DAY</a:t>
            </a:r>
            <a:r>
              <a:rPr dirty="0" spc="210"/>
              <a:t> </a:t>
            </a:r>
            <a:r>
              <a:rPr dirty="0"/>
              <a:t>in</a:t>
            </a:r>
            <a:r>
              <a:rPr dirty="0" spc="240"/>
              <a:t> </a:t>
            </a:r>
            <a:r>
              <a:rPr dirty="0"/>
              <a:t>the</a:t>
            </a:r>
            <a:r>
              <a:rPr dirty="0" spc="245"/>
              <a:t> </a:t>
            </a:r>
            <a:r>
              <a:rPr dirty="0" spc="-20"/>
              <a:t>nine </a:t>
            </a:r>
            <a:r>
              <a:rPr dirty="0"/>
              <a:t>month</a:t>
            </a:r>
            <a:r>
              <a:rPr dirty="0" spc="-10"/>
              <a:t> </a:t>
            </a:r>
            <a:r>
              <a:rPr dirty="0"/>
              <a:t>period</a:t>
            </a:r>
            <a:r>
              <a:rPr dirty="0" spc="-10"/>
              <a:t> </a:t>
            </a:r>
            <a:r>
              <a:rPr dirty="0"/>
              <a:t>Jan</a:t>
            </a:r>
            <a:r>
              <a:rPr dirty="0" spc="-5"/>
              <a:t> </a:t>
            </a:r>
            <a:r>
              <a:rPr dirty="0"/>
              <a:t>1</a:t>
            </a:r>
            <a:r>
              <a:rPr dirty="0" spc="-10"/>
              <a:t> </a:t>
            </a:r>
            <a:r>
              <a:rPr dirty="0"/>
              <a:t>2020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Oct</a:t>
            </a:r>
            <a:r>
              <a:rPr dirty="0" spc="-25"/>
              <a:t> </a:t>
            </a:r>
            <a:r>
              <a:rPr dirty="0"/>
              <a:t>5</a:t>
            </a:r>
            <a:r>
              <a:rPr dirty="0" spc="-5"/>
              <a:t> </a:t>
            </a:r>
            <a:r>
              <a:rPr dirty="0" spc="-10"/>
              <a:t>2020.</a:t>
            </a:r>
          </a:p>
          <a:p>
            <a:pPr marL="12700" marR="9525">
              <a:lnSpc>
                <a:spcPts val="2380"/>
              </a:lnSpc>
              <a:spcBef>
                <a:spcPts val="1240"/>
              </a:spcBef>
            </a:pPr>
            <a:r>
              <a:rPr dirty="0"/>
              <a:t>There</a:t>
            </a:r>
            <a:r>
              <a:rPr dirty="0" spc="-40"/>
              <a:t> </a:t>
            </a:r>
            <a:r>
              <a:rPr dirty="0"/>
              <a:t>were</a:t>
            </a:r>
            <a:r>
              <a:rPr dirty="0" spc="-35"/>
              <a:t> </a:t>
            </a:r>
            <a:r>
              <a:rPr dirty="0"/>
              <a:t>over</a:t>
            </a:r>
            <a:r>
              <a:rPr dirty="0" spc="-10"/>
              <a:t> </a:t>
            </a:r>
            <a:r>
              <a:rPr dirty="0"/>
              <a:t>8,000</a:t>
            </a:r>
            <a:r>
              <a:rPr dirty="0" spc="-35"/>
              <a:t> </a:t>
            </a:r>
            <a:r>
              <a:rPr dirty="0"/>
              <a:t>new</a:t>
            </a:r>
            <a:r>
              <a:rPr dirty="0" spc="-15"/>
              <a:t> </a:t>
            </a:r>
            <a:r>
              <a:rPr dirty="0"/>
              <a:t>voters</a:t>
            </a:r>
            <a:r>
              <a:rPr dirty="0" spc="-30"/>
              <a:t> </a:t>
            </a:r>
            <a:r>
              <a:rPr dirty="0"/>
              <a:t>registered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Butler</a:t>
            </a:r>
            <a:r>
              <a:rPr dirty="0" spc="-35"/>
              <a:t> </a:t>
            </a:r>
            <a:r>
              <a:rPr dirty="0"/>
              <a:t>County</a:t>
            </a:r>
            <a:r>
              <a:rPr dirty="0" spc="-30"/>
              <a:t> </a:t>
            </a:r>
            <a:r>
              <a:rPr dirty="0" spc="-10"/>
              <a:t>between </a:t>
            </a:r>
            <a:r>
              <a:rPr dirty="0"/>
              <a:t>Oct</a:t>
            </a:r>
            <a:r>
              <a:rPr dirty="0" spc="-10"/>
              <a:t> </a:t>
            </a:r>
            <a:r>
              <a:rPr dirty="0"/>
              <a:t>1</a:t>
            </a:r>
            <a:r>
              <a:rPr dirty="0" spc="-5"/>
              <a:t> </a:t>
            </a:r>
            <a:r>
              <a:rPr dirty="0"/>
              <a:t>2020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/>
              <a:t>Oct</a:t>
            </a:r>
            <a:r>
              <a:rPr dirty="0" spc="-5"/>
              <a:t> </a:t>
            </a:r>
            <a:r>
              <a:rPr dirty="0"/>
              <a:t>5</a:t>
            </a:r>
            <a:r>
              <a:rPr dirty="0" spc="-5"/>
              <a:t> </a:t>
            </a:r>
            <a:r>
              <a:rPr dirty="0" spc="-20"/>
              <a:t>2020.</a:t>
            </a:r>
          </a:p>
          <a:p>
            <a:pPr marL="12700" marR="5080">
              <a:lnSpc>
                <a:spcPts val="2390"/>
              </a:lnSpc>
              <a:spcBef>
                <a:spcPts val="1640"/>
              </a:spcBef>
            </a:pPr>
            <a:r>
              <a:rPr dirty="0"/>
              <a:t>1,542</a:t>
            </a:r>
            <a:r>
              <a:rPr dirty="0" spc="-145"/>
              <a:t> </a:t>
            </a:r>
            <a:r>
              <a:rPr dirty="0"/>
              <a:t>new</a:t>
            </a:r>
            <a:r>
              <a:rPr dirty="0" spc="-135"/>
              <a:t> </a:t>
            </a:r>
            <a:r>
              <a:rPr dirty="0"/>
              <a:t>voter</a:t>
            </a:r>
            <a:r>
              <a:rPr dirty="0" spc="-110"/>
              <a:t> </a:t>
            </a:r>
            <a:r>
              <a:rPr dirty="0" spc="-10"/>
              <a:t>registrations</a:t>
            </a:r>
            <a:r>
              <a:rPr dirty="0" spc="-130"/>
              <a:t> </a:t>
            </a:r>
            <a:r>
              <a:rPr dirty="0"/>
              <a:t>were</a:t>
            </a:r>
            <a:r>
              <a:rPr dirty="0" spc="-145"/>
              <a:t> </a:t>
            </a:r>
            <a:r>
              <a:rPr dirty="0"/>
              <a:t>received</a:t>
            </a:r>
            <a:r>
              <a:rPr dirty="0" spc="-135"/>
              <a:t> </a:t>
            </a:r>
            <a:r>
              <a:rPr dirty="0"/>
              <a:t>on</a:t>
            </a:r>
            <a:r>
              <a:rPr dirty="0" spc="-130"/>
              <a:t> </a:t>
            </a:r>
            <a:r>
              <a:rPr dirty="0"/>
              <a:t>Oct</a:t>
            </a:r>
            <a:r>
              <a:rPr dirty="0" spc="-130"/>
              <a:t> </a:t>
            </a:r>
            <a:r>
              <a:rPr dirty="0"/>
              <a:t>5</a:t>
            </a:r>
            <a:r>
              <a:rPr dirty="0" spc="-145"/>
              <a:t> </a:t>
            </a:r>
            <a:r>
              <a:rPr dirty="0"/>
              <a:t>2020,</a:t>
            </a:r>
            <a:r>
              <a:rPr dirty="0" spc="-105"/>
              <a:t> </a:t>
            </a:r>
            <a:r>
              <a:rPr dirty="0"/>
              <a:t>the</a:t>
            </a:r>
            <a:r>
              <a:rPr dirty="0" spc="-130"/>
              <a:t> </a:t>
            </a:r>
            <a:r>
              <a:rPr dirty="0" spc="-10"/>
              <a:t>deadline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register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vote</a:t>
            </a:r>
            <a:r>
              <a:rPr dirty="0" spc="-5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Nov</a:t>
            </a:r>
            <a:r>
              <a:rPr dirty="0" spc="-10"/>
              <a:t> </a:t>
            </a:r>
            <a:r>
              <a:rPr dirty="0"/>
              <a:t>3</a:t>
            </a:r>
            <a:r>
              <a:rPr dirty="0" spc="-5"/>
              <a:t> </a:t>
            </a:r>
            <a:r>
              <a:rPr dirty="0"/>
              <a:t>2020</a:t>
            </a:r>
            <a:r>
              <a:rPr dirty="0" spc="-5"/>
              <a:t> </a:t>
            </a:r>
            <a:r>
              <a:rPr dirty="0" spc="-10"/>
              <a:t>election.</a:t>
            </a: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all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these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new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legitimate?</a:t>
            </a:r>
            <a:endParaRPr sz="2400">
              <a:latin typeface="Arial"/>
              <a:cs typeface="Arial"/>
            </a:endParaRPr>
          </a:p>
          <a:p>
            <a:pPr marL="12700" marR="1276985">
              <a:lnSpc>
                <a:spcPts val="2650"/>
              </a:lnSpc>
              <a:spcBef>
                <a:spcPts val="1670"/>
              </a:spcBef>
            </a:pP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issue</a:t>
            </a:r>
            <a:r>
              <a:rPr dirty="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was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brought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to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attention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Butler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pc="-25" i="1">
                <a:solidFill>
                  <a:srgbClr val="2F5495"/>
                </a:solidFill>
                <a:latin typeface="Arial"/>
                <a:cs typeface="Arial"/>
              </a:rPr>
              <a:t>BOE</a:t>
            </a:r>
            <a:r>
              <a:rPr dirty="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10/10/2022</a:t>
            </a:r>
            <a:r>
              <a:rPr dirty="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no</a:t>
            </a:r>
            <a:r>
              <a:rPr dirty="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2F5495"/>
                </a:solidFill>
                <a:latin typeface="Arial"/>
                <a:cs typeface="Arial"/>
              </a:rPr>
              <a:t>apparent</a:t>
            </a:r>
            <a:r>
              <a:rPr dirty="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pc="-10" i="1">
                <a:solidFill>
                  <a:srgbClr val="2F5495"/>
                </a:solidFill>
                <a:latin typeface="Arial"/>
                <a:cs typeface="Arial"/>
              </a:rPr>
              <a:t>investigation.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2700" marR="802005">
              <a:lnSpc>
                <a:spcPts val="2940"/>
              </a:lnSpc>
            </a:pPr>
            <a:r>
              <a:rPr dirty="0" sz="2600" b="1">
                <a:latin typeface="Arial"/>
                <a:cs typeface="Arial"/>
              </a:rPr>
              <a:t>Butler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County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had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262%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Increase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-30" b="1">
                <a:latin typeface="Arial"/>
                <a:cs typeface="Arial"/>
              </a:rPr>
              <a:t> Voters</a:t>
            </a:r>
            <a:r>
              <a:rPr dirty="0" sz="2600" spc="-1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Age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18-</a:t>
            </a:r>
            <a:r>
              <a:rPr dirty="0" sz="2600" spc="-25" b="1">
                <a:latin typeface="Arial"/>
                <a:cs typeface="Arial"/>
              </a:rPr>
              <a:t>24 </a:t>
            </a:r>
            <a:r>
              <a:rPr dirty="0" sz="2600" b="1">
                <a:latin typeface="Arial"/>
                <a:cs typeface="Arial"/>
              </a:rPr>
              <a:t>Age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18-24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in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Nov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2020: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25610"/>
            <a:ext cx="9182100" cy="1136650"/>
          </a:xfrm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225"/>
              </a:spcBef>
            </a:pPr>
            <a:r>
              <a:rPr dirty="0" sz="2500" b="0">
                <a:latin typeface="Arial"/>
                <a:cs typeface="Arial"/>
              </a:rPr>
              <a:t>There</a:t>
            </a:r>
            <a:r>
              <a:rPr dirty="0" sz="2500" spc="16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was</a:t>
            </a:r>
            <a:r>
              <a:rPr dirty="0" sz="2500" spc="17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an</a:t>
            </a:r>
            <a:r>
              <a:rPr dirty="0" sz="2500" spc="17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enormous</a:t>
            </a:r>
            <a:r>
              <a:rPr dirty="0" sz="2500" spc="17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increase</a:t>
            </a:r>
            <a:r>
              <a:rPr dirty="0" sz="2500" spc="17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in</a:t>
            </a:r>
            <a:r>
              <a:rPr dirty="0" sz="2500" spc="17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the</a:t>
            </a:r>
            <a:r>
              <a:rPr dirty="0" sz="2500" spc="17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number</a:t>
            </a:r>
            <a:r>
              <a:rPr dirty="0" sz="2500" spc="16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of</a:t>
            </a:r>
            <a:r>
              <a:rPr dirty="0" sz="2500" spc="17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voters</a:t>
            </a:r>
            <a:r>
              <a:rPr dirty="0" sz="2500" spc="17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in</a:t>
            </a:r>
            <a:r>
              <a:rPr dirty="0" sz="2500" spc="160" b="0">
                <a:latin typeface="Arial"/>
                <a:cs typeface="Arial"/>
              </a:rPr>
              <a:t> </a:t>
            </a:r>
            <a:r>
              <a:rPr dirty="0" sz="2500" spc="-25" b="0">
                <a:latin typeface="Arial"/>
                <a:cs typeface="Arial"/>
              </a:rPr>
              <a:t>the </a:t>
            </a:r>
            <a:r>
              <a:rPr dirty="0" sz="2500" b="0">
                <a:latin typeface="Arial"/>
                <a:cs typeface="Arial"/>
              </a:rPr>
              <a:t>18-24</a:t>
            </a:r>
            <a:r>
              <a:rPr dirty="0" sz="2500" spc="-6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age</a:t>
            </a:r>
            <a:r>
              <a:rPr dirty="0" sz="2500" spc="-2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group</a:t>
            </a:r>
            <a:r>
              <a:rPr dirty="0" sz="2500" spc="-5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in</a:t>
            </a:r>
            <a:r>
              <a:rPr dirty="0" sz="2500" spc="-6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2020,</a:t>
            </a:r>
            <a:r>
              <a:rPr dirty="0" sz="2500" spc="-4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increasing</a:t>
            </a:r>
            <a:r>
              <a:rPr dirty="0" sz="2500" spc="-4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from</a:t>
            </a:r>
            <a:r>
              <a:rPr dirty="0" sz="2500" spc="-95" b="0"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0000"/>
                </a:solidFill>
              </a:rPr>
              <a:t>6,507</a:t>
            </a:r>
            <a:r>
              <a:rPr dirty="0" sz="2500" spc="-45">
                <a:solidFill>
                  <a:srgbClr val="FF0000"/>
                </a:solidFill>
              </a:rPr>
              <a:t> </a:t>
            </a:r>
            <a:r>
              <a:rPr dirty="0" sz="2500" b="0">
                <a:latin typeface="Arial"/>
                <a:cs typeface="Arial"/>
              </a:rPr>
              <a:t>voting</a:t>
            </a:r>
            <a:r>
              <a:rPr dirty="0" sz="2500" spc="-45" b="0">
                <a:latin typeface="Arial"/>
                <a:cs typeface="Arial"/>
              </a:rPr>
              <a:t> </a:t>
            </a:r>
            <a:r>
              <a:rPr dirty="0" sz="2500" spc="-10" b="0">
                <a:latin typeface="Arial"/>
                <a:cs typeface="Arial"/>
              </a:rPr>
              <a:t>registrants </a:t>
            </a:r>
            <a:r>
              <a:rPr dirty="0" sz="2500" b="0">
                <a:latin typeface="Arial"/>
                <a:cs typeface="Arial"/>
              </a:rPr>
              <a:t>in</a:t>
            </a:r>
            <a:r>
              <a:rPr dirty="0" sz="2500" spc="-1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2016</a:t>
            </a:r>
            <a:r>
              <a:rPr dirty="0" sz="2500" spc="3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to</a:t>
            </a:r>
            <a:r>
              <a:rPr dirty="0" sz="2500" spc="-15" b="0"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0000"/>
                </a:solidFill>
              </a:rPr>
              <a:t>17,040</a:t>
            </a:r>
            <a:r>
              <a:rPr dirty="0" sz="2500" spc="10">
                <a:solidFill>
                  <a:srgbClr val="FF0000"/>
                </a:solidFill>
              </a:rPr>
              <a:t> </a:t>
            </a:r>
            <a:r>
              <a:rPr dirty="0" sz="2500" b="0">
                <a:latin typeface="Arial"/>
                <a:cs typeface="Arial"/>
              </a:rPr>
              <a:t>in</a:t>
            </a:r>
            <a:r>
              <a:rPr dirty="0" sz="2500" spc="-1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2020,</a:t>
            </a:r>
            <a:r>
              <a:rPr dirty="0" sz="2500" spc="-20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a</a:t>
            </a:r>
            <a:r>
              <a:rPr dirty="0" sz="2500" spc="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gain</a:t>
            </a:r>
            <a:r>
              <a:rPr dirty="0" sz="2500" spc="-1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of 10,533</a:t>
            </a:r>
            <a:r>
              <a:rPr dirty="0" sz="2500" spc="5" b="0">
                <a:latin typeface="Arial"/>
                <a:cs typeface="Arial"/>
              </a:rPr>
              <a:t> </a:t>
            </a:r>
            <a:r>
              <a:rPr dirty="0" sz="2500" b="0">
                <a:latin typeface="Arial"/>
                <a:cs typeface="Arial"/>
              </a:rPr>
              <a:t>or</a:t>
            </a:r>
            <a:r>
              <a:rPr dirty="0" sz="2500" spc="20" b="0">
                <a:latin typeface="Arial"/>
                <a:cs typeface="Arial"/>
              </a:rPr>
              <a:t> </a:t>
            </a:r>
            <a:r>
              <a:rPr dirty="0" sz="2500" spc="-10" b="0">
                <a:latin typeface="Arial"/>
                <a:cs typeface="Arial"/>
              </a:rPr>
              <a:t>262%.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3792" y="1695102"/>
            <a:ext cx="9509760" cy="491871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342900" marR="5080">
              <a:lnSpc>
                <a:spcPct val="95800"/>
              </a:lnSpc>
              <a:spcBef>
                <a:spcPts val="225"/>
              </a:spcBef>
            </a:pPr>
            <a:r>
              <a:rPr dirty="0" sz="2500">
                <a:latin typeface="Arial"/>
                <a:cs typeface="Arial"/>
              </a:rPr>
              <a:t>There</a:t>
            </a:r>
            <a:r>
              <a:rPr dirty="0" sz="2500" spc="3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were</a:t>
            </a:r>
            <a:r>
              <a:rPr dirty="0" sz="2500" spc="37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increases</a:t>
            </a:r>
            <a:r>
              <a:rPr dirty="0" sz="2500" spc="37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in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all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age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groups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25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–</a:t>
            </a:r>
            <a:r>
              <a:rPr dirty="0" sz="2500" spc="3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74;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however,</a:t>
            </a:r>
            <a:r>
              <a:rPr dirty="0" sz="2500" spc="380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the </a:t>
            </a:r>
            <a:r>
              <a:rPr dirty="0" sz="2500">
                <a:latin typeface="Arial"/>
                <a:cs typeface="Arial"/>
              </a:rPr>
              <a:t>increase</a:t>
            </a:r>
            <a:r>
              <a:rPr dirty="0" sz="2500" spc="3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per</a:t>
            </a:r>
            <a:r>
              <a:rPr dirty="0" sz="2500" spc="3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age</a:t>
            </a:r>
            <a:r>
              <a:rPr dirty="0" sz="2500" spc="3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group</a:t>
            </a:r>
            <a:r>
              <a:rPr dirty="0" sz="2500" spc="29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was</a:t>
            </a:r>
            <a:r>
              <a:rPr dirty="0" sz="2500" spc="3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no</a:t>
            </a:r>
            <a:r>
              <a:rPr dirty="0" sz="2500" spc="34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more</a:t>
            </a:r>
            <a:r>
              <a:rPr dirty="0" sz="2500" spc="3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than</a:t>
            </a:r>
            <a:r>
              <a:rPr dirty="0" sz="2500" spc="31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3,600</a:t>
            </a:r>
            <a:r>
              <a:rPr dirty="0" sz="2500" spc="32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for</a:t>
            </a:r>
            <a:r>
              <a:rPr dirty="0" sz="2500" spc="32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every</a:t>
            </a:r>
            <a:r>
              <a:rPr dirty="0" sz="2500" spc="305">
                <a:latin typeface="Arial"/>
                <a:cs typeface="Arial"/>
              </a:rPr>
              <a:t> </a:t>
            </a:r>
            <a:r>
              <a:rPr dirty="0" sz="2500" spc="-25">
                <a:latin typeface="Arial"/>
                <a:cs typeface="Arial"/>
              </a:rPr>
              <a:t>age </a:t>
            </a:r>
            <a:r>
              <a:rPr dirty="0" sz="2500">
                <a:latin typeface="Arial"/>
                <a:cs typeface="Arial"/>
              </a:rPr>
              <a:t>group</a:t>
            </a:r>
            <a:r>
              <a:rPr dirty="0" sz="2500" spc="-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EXCEPT</a:t>
            </a:r>
            <a:r>
              <a:rPr dirty="0" sz="2500" spc="-5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the</a:t>
            </a:r>
            <a:r>
              <a:rPr dirty="0" sz="2500" spc="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18-24</a:t>
            </a:r>
            <a:r>
              <a:rPr dirty="0" sz="2500" spc="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age</a:t>
            </a:r>
            <a:r>
              <a:rPr dirty="0" sz="2500" spc="40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group.</a:t>
            </a:r>
            <a:endParaRPr sz="2500">
              <a:latin typeface="Arial"/>
              <a:cs typeface="Arial"/>
            </a:endParaRPr>
          </a:p>
          <a:p>
            <a:pPr algn="just" marL="342900">
              <a:lnSpc>
                <a:spcPct val="100000"/>
              </a:lnSpc>
              <a:spcBef>
                <a:spcPts val="1260"/>
              </a:spcBef>
            </a:pPr>
            <a:r>
              <a:rPr dirty="0" sz="2500">
                <a:latin typeface="Arial"/>
                <a:cs typeface="Arial"/>
              </a:rPr>
              <a:t>This</a:t>
            </a:r>
            <a:r>
              <a:rPr dirty="0" sz="2500" spc="-10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is</a:t>
            </a:r>
            <a:r>
              <a:rPr dirty="0" sz="2500" spc="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an</a:t>
            </a:r>
            <a:r>
              <a:rPr dirty="0" sz="2500" spc="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unnatural increase</a:t>
            </a:r>
            <a:r>
              <a:rPr dirty="0" sz="2500" spc="5">
                <a:latin typeface="Arial"/>
                <a:cs typeface="Arial"/>
              </a:rPr>
              <a:t> </a:t>
            </a:r>
            <a:r>
              <a:rPr dirty="0" sz="2500">
                <a:latin typeface="Arial"/>
                <a:cs typeface="Arial"/>
              </a:rPr>
              <a:t>in</a:t>
            </a:r>
            <a:r>
              <a:rPr dirty="0" sz="2500" spc="-15">
                <a:latin typeface="Arial"/>
                <a:cs typeface="Arial"/>
              </a:rPr>
              <a:t> </a:t>
            </a:r>
            <a:r>
              <a:rPr dirty="0" sz="2500" spc="-10">
                <a:latin typeface="Arial"/>
                <a:cs typeface="Arial"/>
              </a:rPr>
              <a:t>votes.</a:t>
            </a:r>
            <a:endParaRPr sz="2500">
              <a:latin typeface="Arial"/>
              <a:cs typeface="Arial"/>
            </a:endParaRPr>
          </a:p>
          <a:p>
            <a:pPr algn="just" marL="342900">
              <a:lnSpc>
                <a:spcPct val="100000"/>
              </a:lnSpc>
              <a:spcBef>
                <a:spcPts val="196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Are</a:t>
            </a:r>
            <a:r>
              <a:rPr dirty="0" sz="2400" spc="-3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all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these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new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voter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registrations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legitimate?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Arial"/>
              <a:cs typeface="Arial"/>
            </a:endParaRPr>
          </a:p>
          <a:p>
            <a:pPr marL="342900" marR="929640">
              <a:lnSpc>
                <a:spcPts val="2760"/>
              </a:lnSpc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This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issue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was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brought to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attention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Butler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County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BOE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10/10/2022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no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apparent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investigation.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114300" marR="522605" indent="-102235">
              <a:lnSpc>
                <a:spcPts val="2480"/>
              </a:lnSpc>
            </a:pPr>
            <a:r>
              <a:rPr dirty="0" sz="2400" b="1">
                <a:latin typeface="Arial"/>
                <a:cs typeface="Arial"/>
              </a:rPr>
              <a:t>Hamilton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County: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810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Registered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Vote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Federal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Holiday </a:t>
            </a:r>
            <a:r>
              <a:rPr dirty="0" sz="2400" b="1">
                <a:latin typeface="Arial"/>
                <a:cs typeface="Arial"/>
              </a:rPr>
              <a:t>before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Online Registration was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Available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2412" y="6137490"/>
            <a:ext cx="79025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10" b="1">
                <a:latin typeface="Arial"/>
                <a:cs typeface="Arial"/>
              </a:rPr>
              <a:t>DATA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INCONSISTANT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SOS</a:t>
            </a:r>
            <a:r>
              <a:rPr dirty="0" sz="2800" spc="-10" b="1">
                <a:latin typeface="Arial"/>
                <a:cs typeface="Arial"/>
              </a:rPr>
              <a:t> DIRECTIVES: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457200"/>
            <a:ext cx="9488423" cy="564794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820"/>
              </a:lnSpc>
              <a:spcBef>
                <a:spcPts val="105"/>
              </a:spcBef>
            </a:pPr>
            <a:r>
              <a:rPr dirty="0" sz="2400"/>
              <a:t>REMOVE</a:t>
            </a:r>
            <a:r>
              <a:rPr dirty="0" sz="2400" spc="-15"/>
              <a:t> </a:t>
            </a:r>
            <a:r>
              <a:rPr dirty="0" sz="2400"/>
              <a:t>INELIGIBLE</a:t>
            </a:r>
            <a:r>
              <a:rPr dirty="0" sz="2400" spc="-30"/>
              <a:t> </a:t>
            </a:r>
            <a:r>
              <a:rPr dirty="0" sz="2400"/>
              <a:t>PERSONS</a:t>
            </a:r>
            <a:r>
              <a:rPr dirty="0" sz="2400" spc="-35"/>
              <a:t> </a:t>
            </a:r>
            <a:r>
              <a:rPr dirty="0" sz="2400"/>
              <a:t>FROM</a:t>
            </a:r>
            <a:r>
              <a:rPr dirty="0" sz="2400" spc="5"/>
              <a:t> </a:t>
            </a:r>
            <a:r>
              <a:rPr dirty="0" sz="2400"/>
              <a:t>VOTER</a:t>
            </a:r>
            <a:r>
              <a:rPr dirty="0" sz="2400" spc="-10"/>
              <a:t> ROLLS:</a:t>
            </a:r>
            <a:endParaRPr sz="2400"/>
          </a:p>
          <a:p>
            <a:pPr marL="12700" marR="5080">
              <a:lnSpc>
                <a:spcPts val="2760"/>
              </a:lnSpc>
              <a:spcBef>
                <a:spcPts val="130"/>
              </a:spcBef>
            </a:pPr>
            <a:r>
              <a:rPr dirty="0" sz="2400" b="0">
                <a:latin typeface="Arial"/>
                <a:cs typeface="Arial"/>
              </a:rPr>
              <a:t>State</a:t>
            </a:r>
            <a:r>
              <a:rPr dirty="0" sz="2400" spc="1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officials</a:t>
            </a:r>
            <a:r>
              <a:rPr dirty="0" sz="2400" spc="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instructed</a:t>
            </a:r>
            <a:r>
              <a:rPr dirty="0" sz="2400" spc="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1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make</a:t>
            </a:r>
            <a:r>
              <a:rPr dirty="0" sz="2400" spc="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</a:t>
            </a:r>
            <a:r>
              <a:rPr dirty="0" sz="2400" spc="1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‘reasonable’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effort</a:t>
            </a:r>
            <a:r>
              <a:rPr dirty="0" sz="2400" spc="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to</a:t>
            </a:r>
            <a:r>
              <a:rPr dirty="0" sz="2400" spc="3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remove </a:t>
            </a:r>
            <a:r>
              <a:rPr dirty="0" sz="2400" b="0">
                <a:latin typeface="Arial"/>
                <a:cs typeface="Arial"/>
              </a:rPr>
              <a:t>names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3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ineligible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voters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case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death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or</a:t>
            </a:r>
            <a:r>
              <a:rPr dirty="0" sz="2400" spc="-3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change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address.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r>
              <a:rPr dirty="0">
                <a:solidFill>
                  <a:srgbClr val="000000"/>
                </a:solidFill>
              </a:rPr>
              <a:t> |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710365"/>
            <a:ext cx="9093835" cy="1590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What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is</a:t>
            </a:r>
            <a:r>
              <a:rPr dirty="0" sz="2400" spc="-3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definition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‘reasonable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effort’?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1839"/>
              </a:lnSpc>
              <a:spcBef>
                <a:spcPts val="2125"/>
              </a:spcBef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NVRA</a:t>
            </a:r>
            <a:r>
              <a:rPr dirty="0" sz="1600" spc="-9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SEC.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8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(a)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(4)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State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shall -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conduct a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general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program that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makes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600" spc="-7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02FA0"/>
                </a:solidFill>
                <a:latin typeface="Arial"/>
                <a:cs typeface="Arial"/>
              </a:rPr>
              <a:t>reasonable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effort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remove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names 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ineligible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from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official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lists 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eligible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voters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by reason</a:t>
            </a:r>
            <a:r>
              <a:rPr dirty="0" sz="16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</a:t>
            </a:r>
            <a:r>
              <a:rPr dirty="0" sz="1600" spc="-50">
                <a:solidFill>
                  <a:srgbClr val="702FA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563880" indent="-382905">
              <a:lnSpc>
                <a:spcPts val="1750"/>
              </a:lnSpc>
              <a:buAutoNum type="alphaUcParenBoth"/>
              <a:tabLst>
                <a:tab pos="564515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 death</a:t>
            </a:r>
            <a:r>
              <a:rPr dirty="0" sz="16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registrant;</a:t>
            </a:r>
            <a:r>
              <a:rPr dirty="0" sz="16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702FA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471170" indent="-287020">
              <a:lnSpc>
                <a:spcPts val="1885"/>
              </a:lnSpc>
              <a:buAutoNum type="alphaUcParenBoth"/>
              <a:tabLst>
                <a:tab pos="471805" algn="l"/>
              </a:tabLst>
            </a:pP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change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in the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residence</a:t>
            </a:r>
            <a:r>
              <a:rPr dirty="0" sz="16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702FA0"/>
                </a:solidFill>
                <a:latin typeface="Arial"/>
                <a:cs typeface="Arial"/>
              </a:rPr>
              <a:t>of the</a:t>
            </a:r>
            <a:r>
              <a:rPr dirty="0" sz="1600" spc="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702FA0"/>
                </a:solidFill>
                <a:latin typeface="Arial"/>
                <a:cs typeface="Arial"/>
              </a:rPr>
              <a:t>registrant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412" y="392056"/>
            <a:ext cx="8060055" cy="110617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algn="just" marL="12700" marR="5080">
              <a:lnSpc>
                <a:spcPts val="2690"/>
              </a:lnSpc>
              <a:spcBef>
                <a:spcPts val="555"/>
              </a:spcBef>
            </a:pPr>
            <a:r>
              <a:rPr dirty="0" sz="2600" b="0">
                <a:latin typeface="Arial"/>
                <a:cs typeface="Arial"/>
              </a:rPr>
              <a:t>Very</a:t>
            </a:r>
            <a:r>
              <a:rPr dirty="0" sz="2600" spc="-5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specific</a:t>
            </a:r>
            <a:r>
              <a:rPr dirty="0" sz="2600" spc="-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data</a:t>
            </a:r>
            <a:r>
              <a:rPr dirty="0" sz="2600" spc="-4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entry</a:t>
            </a:r>
            <a:r>
              <a:rPr dirty="0" sz="2600" spc="-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standards</a:t>
            </a:r>
            <a:r>
              <a:rPr dirty="0" sz="2600" spc="-4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and</a:t>
            </a:r>
            <a:r>
              <a:rPr dirty="0" sz="2600" spc="-4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instructions</a:t>
            </a:r>
            <a:r>
              <a:rPr dirty="0" sz="2600" spc="-60" b="0">
                <a:latin typeface="Arial"/>
                <a:cs typeface="Arial"/>
              </a:rPr>
              <a:t> </a:t>
            </a:r>
            <a:r>
              <a:rPr dirty="0" sz="2600" spc="-25" b="0">
                <a:latin typeface="Arial"/>
                <a:cs typeface="Arial"/>
              </a:rPr>
              <a:t>are </a:t>
            </a:r>
            <a:r>
              <a:rPr dirty="0" sz="2600" b="0">
                <a:latin typeface="Arial"/>
                <a:cs typeface="Arial"/>
              </a:rPr>
              <a:t>provided</a:t>
            </a:r>
            <a:r>
              <a:rPr dirty="0" sz="2600" spc="-2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the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Ohio</a:t>
            </a:r>
            <a:r>
              <a:rPr dirty="0" sz="2600" spc="-4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Elections</a:t>
            </a:r>
            <a:r>
              <a:rPr dirty="0" sz="2600" spc="-1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Manual,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for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example: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spc="-25" b="0">
                <a:latin typeface="Arial"/>
                <a:cs typeface="Arial"/>
              </a:rPr>
              <a:t>no </a:t>
            </a:r>
            <a:r>
              <a:rPr dirty="0" sz="2600" b="0">
                <a:latin typeface="Arial"/>
                <a:cs typeface="Arial"/>
              </a:rPr>
              <a:t>special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characters</a:t>
            </a:r>
            <a:r>
              <a:rPr dirty="0" sz="2600" spc="-3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are</a:t>
            </a:r>
            <a:r>
              <a:rPr dirty="0" sz="2600" spc="-2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to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appear</a:t>
            </a:r>
            <a:r>
              <a:rPr dirty="0" sz="2600" spc="-5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in</a:t>
            </a:r>
            <a:r>
              <a:rPr dirty="0" sz="2600" spc="-10" b="0">
                <a:latin typeface="Arial"/>
                <a:cs typeface="Arial"/>
              </a:rPr>
              <a:t> </a:t>
            </a:r>
            <a:r>
              <a:rPr dirty="0" sz="2600" b="0">
                <a:latin typeface="Arial"/>
                <a:cs typeface="Arial"/>
              </a:rPr>
              <a:t>a</a:t>
            </a:r>
            <a:r>
              <a:rPr dirty="0" sz="2600" spc="-5" b="0">
                <a:latin typeface="Arial"/>
                <a:cs typeface="Arial"/>
              </a:rPr>
              <a:t> </a:t>
            </a:r>
            <a:r>
              <a:rPr dirty="0" sz="2600" spc="-10" b="0">
                <a:latin typeface="Arial"/>
                <a:cs typeface="Arial"/>
              </a:rPr>
              <a:t>Name.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35644" y="6960906"/>
            <a:ext cx="74168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b="1">
                <a:latin typeface="Calibri"/>
                <a:cs typeface="Calibri"/>
              </a:rPr>
              <a:t>90 |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200" spc="2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200" spc="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522864"/>
            <a:ext cx="9163685" cy="531241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70485" marR="91440">
              <a:lnSpc>
                <a:spcPts val="2690"/>
              </a:lnSpc>
              <a:spcBef>
                <a:spcPts val="555"/>
              </a:spcBef>
            </a:pPr>
            <a:r>
              <a:rPr dirty="0" sz="2600">
                <a:latin typeface="Arial"/>
                <a:cs typeface="Arial"/>
              </a:rPr>
              <a:t>Modern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‘best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practices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dictate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software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prevent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entry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any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data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which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violates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rule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evident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software </a:t>
            </a:r>
            <a:r>
              <a:rPr dirty="0" sz="2600">
                <a:latin typeface="Arial"/>
                <a:cs typeface="Arial"/>
              </a:rPr>
              <a:t>used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maintain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voter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system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has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been </a:t>
            </a:r>
            <a:r>
              <a:rPr dirty="0" sz="2600">
                <a:latin typeface="Arial"/>
                <a:cs typeface="Arial"/>
              </a:rPr>
              <a:t>designed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developed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accommodate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these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practices.</a:t>
            </a:r>
            <a:endParaRPr sz="2600">
              <a:latin typeface="Arial"/>
              <a:cs typeface="Arial"/>
            </a:endParaRPr>
          </a:p>
          <a:p>
            <a:pPr marL="70485" marR="5080">
              <a:lnSpc>
                <a:spcPts val="2690"/>
              </a:lnSpc>
              <a:spcBef>
                <a:spcPts val="5"/>
              </a:spcBef>
            </a:pPr>
            <a:r>
              <a:rPr dirty="0" sz="2600">
                <a:latin typeface="Arial"/>
                <a:cs typeface="Arial"/>
              </a:rPr>
              <a:t>Even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most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basic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software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validation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rules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don’t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exist,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such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Registration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may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not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before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Birth.</a:t>
            </a:r>
            <a:endParaRPr sz="26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375"/>
              </a:spcBef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following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screens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demonstrate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these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issues.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Arial"/>
              <a:cs typeface="Arial"/>
            </a:endParaRPr>
          </a:p>
          <a:p>
            <a:pPr marL="70485" marR="39370">
              <a:lnSpc>
                <a:spcPct val="86200"/>
              </a:lnSpc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OEM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4.06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Data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Entry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Standards: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boards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must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adhere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data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entry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standards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contained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when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entering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into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SWVRD.</a:t>
            </a:r>
            <a:r>
              <a:rPr dirty="0" sz="1800" spc="-114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Additionally,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each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elections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must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review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its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existing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the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SWVRD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make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any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all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changes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necessary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comply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with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data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entry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standards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outlined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Section.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having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data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standardized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format,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boards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will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be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able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identify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additional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duplicate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records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obtain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more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accurate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results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when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searching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 a voter’s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information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SWVRD.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20" b="1">
                <a:latin typeface="Arial"/>
                <a:cs typeface="Arial"/>
              </a:rPr>
              <a:t>DATE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INTEGRITY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ISSUES: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612" y="428658"/>
            <a:ext cx="7392034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FF0000"/>
                </a:solidFill>
                <a:latin typeface="Calibri"/>
                <a:cs typeface="Calibri"/>
              </a:rPr>
              <a:t>49</a:t>
            </a:r>
            <a:r>
              <a:rPr dirty="0" sz="25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voters</a:t>
            </a:r>
            <a:r>
              <a:rPr dirty="0" sz="2500" spc="-2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are</a:t>
            </a:r>
            <a:r>
              <a:rPr dirty="0" sz="2500" spc="-4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at</a:t>
            </a:r>
            <a:r>
              <a:rPr dirty="0" sz="2500" spc="-2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least</a:t>
            </a:r>
            <a:r>
              <a:rPr dirty="0" sz="2500" spc="-30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114</a:t>
            </a:r>
            <a:r>
              <a:rPr dirty="0" sz="2500" spc="-2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years</a:t>
            </a:r>
            <a:r>
              <a:rPr dirty="0" sz="2500" spc="-20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old,</a:t>
            </a:r>
            <a:r>
              <a:rPr dirty="0" sz="2500" spc="-55" b="0"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FF0000"/>
                </a:solidFill>
                <a:latin typeface="Calibri"/>
                <a:cs typeface="Calibri"/>
              </a:rPr>
              <a:t>25</a:t>
            </a:r>
            <a:r>
              <a:rPr dirty="0" sz="25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voted</a:t>
            </a:r>
            <a:r>
              <a:rPr dirty="0" sz="2500" spc="-35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in</a:t>
            </a:r>
            <a:r>
              <a:rPr dirty="0" sz="2500" spc="-40" b="0">
                <a:latin typeface="Calibri"/>
                <a:cs typeface="Calibri"/>
              </a:rPr>
              <a:t> </a:t>
            </a:r>
            <a:r>
              <a:rPr dirty="0" sz="2500" b="0">
                <a:latin typeface="Calibri"/>
                <a:cs typeface="Calibri"/>
              </a:rPr>
              <a:t>Nov</a:t>
            </a:r>
            <a:r>
              <a:rPr dirty="0" sz="2500" spc="-20" b="0">
                <a:latin typeface="Calibri"/>
                <a:cs typeface="Calibri"/>
              </a:rPr>
              <a:t> 2020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1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1800" y="808246"/>
            <a:ext cx="9144635" cy="4096385"/>
          </a:xfrm>
          <a:prstGeom prst="rect">
            <a:avLst/>
          </a:prstGeom>
        </p:spPr>
        <p:txBody>
          <a:bodyPr wrap="square" lIns="0" tIns="213360" rIns="0" bIns="0" rtlCol="0" vert="horz">
            <a:spAutoFit/>
          </a:bodyPr>
          <a:lstStyle/>
          <a:p>
            <a:pPr marL="654685">
              <a:lnSpc>
                <a:spcPct val="100000"/>
              </a:lnSpc>
              <a:spcBef>
                <a:spcPts val="1680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dirty="0" sz="25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voters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voted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before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they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were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born</a:t>
            </a:r>
            <a:endParaRPr sz="25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1585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735</a:t>
            </a:r>
            <a:r>
              <a:rPr dirty="0" sz="25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persons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voted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general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election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prior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18</a:t>
            </a:r>
            <a:r>
              <a:rPr dirty="0" baseline="31250" sz="2400">
                <a:latin typeface="Calibri"/>
                <a:cs typeface="Calibri"/>
              </a:rPr>
              <a:t>th</a:t>
            </a:r>
            <a:r>
              <a:rPr dirty="0" baseline="31250" sz="2400" spc="27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birthday</a:t>
            </a:r>
            <a:endParaRPr sz="25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575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58,483</a:t>
            </a:r>
            <a:r>
              <a:rPr dirty="0" sz="25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voters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have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registration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date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1/1/1900</a:t>
            </a:r>
            <a:endParaRPr sz="25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60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56,831</a:t>
            </a:r>
            <a:r>
              <a:rPr dirty="0" sz="25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Active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status,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55,143</a:t>
            </a:r>
            <a:r>
              <a:rPr dirty="0" sz="25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voted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Nov</a:t>
            </a:r>
            <a:r>
              <a:rPr dirty="0" sz="2500" spc="-20">
                <a:latin typeface="Calibri"/>
                <a:cs typeface="Calibri"/>
              </a:rPr>
              <a:t> 2020</a:t>
            </a:r>
            <a:endParaRPr sz="25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45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48,790</a:t>
            </a:r>
            <a:r>
              <a:rPr dirty="0" sz="25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voted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Nov</a:t>
            </a:r>
            <a:r>
              <a:rPr dirty="0" sz="2500" spc="-20">
                <a:latin typeface="Calibri"/>
                <a:cs typeface="Calibri"/>
              </a:rPr>
              <a:t> 2022</a:t>
            </a:r>
            <a:endParaRPr sz="25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1585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223</a:t>
            </a:r>
            <a:r>
              <a:rPr dirty="0" sz="25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registered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before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their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birth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date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808080"/>
                </a:solidFill>
                <a:latin typeface="Calibri"/>
                <a:cs typeface="Calibri"/>
              </a:rPr>
              <a:t>(214</a:t>
            </a:r>
            <a:r>
              <a:rPr dirty="0" sz="25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808080"/>
                </a:solidFill>
                <a:latin typeface="Calibri"/>
                <a:cs typeface="Calibri"/>
              </a:rPr>
              <a:t>on</a:t>
            </a:r>
            <a:r>
              <a:rPr dirty="0" sz="25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808080"/>
                </a:solidFill>
                <a:latin typeface="Calibri"/>
                <a:cs typeface="Calibri"/>
              </a:rPr>
              <a:t>8/2022,</a:t>
            </a:r>
            <a:r>
              <a:rPr dirty="0" sz="2500" spc="-2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808080"/>
                </a:solidFill>
                <a:latin typeface="Calibri"/>
                <a:cs typeface="Calibri"/>
              </a:rPr>
              <a:t>200</a:t>
            </a:r>
            <a:r>
              <a:rPr dirty="0" sz="2500" spc="-2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808080"/>
                </a:solidFill>
                <a:latin typeface="Calibri"/>
                <a:cs typeface="Calibri"/>
              </a:rPr>
              <a:t>12/2022)</a:t>
            </a:r>
            <a:endParaRPr sz="25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50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204</a:t>
            </a:r>
            <a:r>
              <a:rPr dirty="0" sz="25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Active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status,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171</a:t>
            </a:r>
            <a:r>
              <a:rPr dirty="0" sz="25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voted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Nov</a:t>
            </a:r>
            <a:r>
              <a:rPr dirty="0" sz="2500" spc="-20">
                <a:latin typeface="Calibri"/>
                <a:cs typeface="Calibri"/>
              </a:rPr>
              <a:t> 2020</a:t>
            </a:r>
            <a:endParaRPr sz="2500">
              <a:latin typeface="Calibri"/>
              <a:cs typeface="Calibri"/>
            </a:endParaRPr>
          </a:p>
          <a:p>
            <a:pPr marL="368300">
              <a:lnSpc>
                <a:spcPct val="100000"/>
              </a:lnSpc>
              <a:spcBef>
                <a:spcPts val="1570"/>
              </a:spcBef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253</a:t>
            </a:r>
            <a:r>
              <a:rPr dirty="0" sz="25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voters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registered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prior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11/3/2020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but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are</a:t>
            </a:r>
            <a:r>
              <a:rPr dirty="0" sz="2500" spc="-2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18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after</a:t>
            </a:r>
            <a:r>
              <a:rPr dirty="0" sz="2500" spc="1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11/3/2020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64555" y="5080123"/>
            <a:ext cx="2012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Calibri"/>
                <a:cs typeface="Calibri"/>
              </a:rPr>
              <a:t>th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2412" y="5150009"/>
            <a:ext cx="8752840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21605" algn="l"/>
              </a:tabLst>
            </a:pPr>
            <a:r>
              <a:rPr dirty="0" sz="2500" b="1">
                <a:solidFill>
                  <a:srgbClr val="FF0000"/>
                </a:solidFill>
                <a:latin typeface="Calibri"/>
                <a:cs typeface="Calibri"/>
              </a:rPr>
              <a:t>1,764</a:t>
            </a:r>
            <a:r>
              <a:rPr dirty="0" sz="2500" spc="-6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voters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registered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before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their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17</a:t>
            </a:r>
            <a:r>
              <a:rPr dirty="0" sz="2500">
                <a:latin typeface="Calibri"/>
                <a:cs typeface="Calibri"/>
              </a:rPr>
              <a:t>	birthday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808080"/>
                </a:solidFill>
                <a:latin typeface="Calibri"/>
                <a:cs typeface="Calibri"/>
              </a:rPr>
              <a:t>(1749</a:t>
            </a:r>
            <a:r>
              <a:rPr dirty="0" sz="2500" spc="-1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808080"/>
                </a:solidFill>
                <a:latin typeface="Calibri"/>
                <a:cs typeface="Calibri"/>
              </a:rPr>
              <a:t>on </a:t>
            </a:r>
            <a:r>
              <a:rPr dirty="0" sz="2500" spc="-10">
                <a:solidFill>
                  <a:srgbClr val="808080"/>
                </a:solidFill>
                <a:latin typeface="Calibri"/>
                <a:cs typeface="Calibri"/>
              </a:rPr>
              <a:t>8/20/22)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70736" y="6427050"/>
            <a:ext cx="692340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Really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Old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People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Still</a:t>
            </a:r>
            <a:r>
              <a:rPr dirty="0" sz="2800" spc="-10" b="1">
                <a:latin typeface="Arial"/>
                <a:cs typeface="Arial"/>
              </a:rPr>
              <a:t> Voting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Ohio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43503" y="6382900"/>
            <a:ext cx="3775710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Arial"/>
                <a:cs typeface="Arial"/>
              </a:rPr>
              <a:t>Jan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1800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Date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Birth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17447"/>
            <a:ext cx="9144000" cy="426262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2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96678"/>
            <a:ext cx="8794115" cy="1022985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520"/>
              </a:spcBef>
            </a:pPr>
            <a:r>
              <a:rPr dirty="0" sz="2400" b="0">
                <a:latin typeface="Arial"/>
                <a:cs typeface="Arial"/>
              </a:rPr>
              <a:t>There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are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various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voter</a:t>
            </a:r>
            <a:r>
              <a:rPr dirty="0" sz="2400" spc="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registration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records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with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1/1/1800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data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spc="-25" b="0">
                <a:latin typeface="Arial"/>
                <a:cs typeface="Arial"/>
              </a:rPr>
              <a:t>of </a:t>
            </a:r>
            <a:r>
              <a:rPr dirty="0" sz="2400" b="0">
                <a:latin typeface="Arial"/>
                <a:cs typeface="Arial"/>
              </a:rPr>
              <a:t>birth,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many of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them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vote.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This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date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 birth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exists </a:t>
            </a:r>
            <a:r>
              <a:rPr dirty="0" sz="2400" spc="-25" b="0">
                <a:latin typeface="Arial"/>
                <a:cs typeface="Arial"/>
              </a:rPr>
              <a:t>on </a:t>
            </a:r>
            <a:r>
              <a:rPr dirty="0" sz="2400" b="0">
                <a:latin typeface="Arial"/>
                <a:cs typeface="Arial"/>
              </a:rPr>
              <a:t>registration</a:t>
            </a:r>
            <a:r>
              <a:rPr dirty="0" sz="2400" spc="-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records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as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recent</a:t>
            </a:r>
            <a:r>
              <a:rPr dirty="0" sz="2400" spc="-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as </a:t>
            </a:r>
            <a:r>
              <a:rPr dirty="0" sz="2400" spc="-10" b="0">
                <a:latin typeface="Arial"/>
                <a:cs typeface="Arial"/>
              </a:rPr>
              <a:t>2022.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500053"/>
            <a:ext cx="9054465" cy="194373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892175">
              <a:lnSpc>
                <a:spcPts val="2480"/>
              </a:lnSpc>
              <a:spcBef>
                <a:spcPts val="52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Why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Revised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Code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allow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provisional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ballots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to 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be</a:t>
            </a:r>
            <a:r>
              <a:rPr dirty="0" sz="2400" spc="-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counted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with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a</a:t>
            </a:r>
            <a:r>
              <a:rPr dirty="0" sz="2400" spc="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date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birth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1/1/1800?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86300"/>
              </a:lnSpc>
              <a:spcBef>
                <a:spcPts val="405"/>
              </a:spcBef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ORC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3505.183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(B)(3)(e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)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Except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otherwise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provided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division,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month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 elector’s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birth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are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not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different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from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month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elector’s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birth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contained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statewide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database.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division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does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not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apply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to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elector’s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provisional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ballot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if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following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true: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1860"/>
              </a:lnSpc>
              <a:tabLst>
                <a:tab pos="1156335" algn="l"/>
              </a:tabLst>
            </a:pP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(i)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	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elector’s date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 birth contained in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statewide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87500" y="3379290"/>
            <a:ext cx="1194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database</a:t>
            </a:r>
            <a:r>
              <a:rPr dirty="0" sz="1800" spc="-3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31592" y="3427476"/>
            <a:ext cx="1717039" cy="2381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870"/>
              </a:lnSpc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January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1,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1800.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3964361"/>
            <a:ext cx="9158605" cy="28555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 marR="295275">
              <a:lnSpc>
                <a:spcPts val="2480"/>
              </a:lnSpc>
              <a:spcBef>
                <a:spcPts val="520"/>
              </a:spcBef>
            </a:pP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Why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does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Ohio</a:t>
            </a:r>
            <a:r>
              <a:rPr dirty="0" sz="2400" spc="-2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Elections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Manual</a:t>
            </a:r>
            <a:r>
              <a:rPr dirty="0" sz="2400" spc="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reference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1/1/1800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date</a:t>
            </a:r>
            <a:r>
              <a:rPr dirty="0" sz="2400" spc="-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of</a:t>
            </a:r>
            <a:r>
              <a:rPr dirty="0" sz="2400" spc="2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birth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in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the Section</a:t>
            </a:r>
            <a:r>
              <a:rPr dirty="0" sz="2400" spc="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describing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BMV</a:t>
            </a:r>
            <a:r>
              <a:rPr dirty="0" sz="2400" spc="-1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2F5495"/>
                </a:solidFill>
                <a:latin typeface="Arial"/>
                <a:cs typeface="Arial"/>
              </a:rPr>
              <a:t>Change of</a:t>
            </a:r>
            <a:r>
              <a:rPr dirty="0" sz="2400" spc="-85" i="1">
                <a:solidFill>
                  <a:srgbClr val="2F5495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2F5495"/>
                </a:solidFill>
                <a:latin typeface="Arial"/>
                <a:cs typeface="Arial"/>
              </a:rPr>
              <a:t>Address?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86200"/>
              </a:lnSpc>
              <a:spcBef>
                <a:spcPts val="790"/>
              </a:spcBef>
              <a:tabLst>
                <a:tab pos="6715759" algn="l"/>
              </a:tabLst>
            </a:pP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OEM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Section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4.09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Bureau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Motor Vehicles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Change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Address: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	DOB Is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Invalid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SWVRD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Record,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Pairs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Match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Exactly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BMV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ID,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SSN4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Last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Name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For</a:t>
            </a:r>
            <a:r>
              <a:rPr dirty="0" sz="1800" spc="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every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BMV-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SWVRD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matched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which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SWVRD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DOB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field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is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“1/1/1800,”</a:t>
            </a:r>
            <a:r>
              <a:rPr dirty="0" sz="1800" spc="50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two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match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exactly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on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BMV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ID,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SSN4,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and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Last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Name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(regardless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whether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records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match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on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First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Name),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board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staff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must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immediately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complete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voter’s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record</a:t>
            </a:r>
            <a:r>
              <a:rPr dirty="0" sz="1800" spc="-2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county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voter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registration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system and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SWVRD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DOB</a:t>
            </a:r>
            <a:r>
              <a:rPr dirty="0" sz="1800" spc="1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from</a:t>
            </a:r>
            <a:r>
              <a:rPr dirty="0" sz="1800" spc="-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field </a:t>
            </a:r>
            <a:r>
              <a:rPr dirty="0" sz="1800">
                <a:solidFill>
                  <a:srgbClr val="702FA0"/>
                </a:solidFill>
                <a:latin typeface="Arial"/>
                <a:cs typeface="Arial"/>
              </a:rPr>
              <a:t>labeled</a:t>
            </a:r>
            <a:r>
              <a:rPr dirty="0" sz="1800" spc="-15">
                <a:solidFill>
                  <a:srgbClr val="702FA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02FA0"/>
                </a:solidFill>
                <a:latin typeface="Arial"/>
                <a:cs typeface="Arial"/>
              </a:rPr>
              <a:t>BMV_DOB.</a:t>
            </a:r>
            <a:endParaRPr sz="1800">
              <a:latin typeface="Arial"/>
              <a:cs typeface="Arial"/>
            </a:endParaRPr>
          </a:p>
          <a:p>
            <a:pPr marL="1007744">
              <a:lnSpc>
                <a:spcPct val="100000"/>
              </a:lnSpc>
              <a:spcBef>
                <a:spcPts val="440"/>
              </a:spcBef>
            </a:pPr>
            <a:r>
              <a:rPr dirty="0" sz="2200" spc="-10" b="1">
                <a:latin typeface="Arial"/>
                <a:cs typeface="Arial"/>
              </a:rPr>
              <a:t>Voter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Registration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Records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with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1/1/1800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Date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of</a:t>
            </a:r>
            <a:r>
              <a:rPr dirty="0" sz="2200" spc="-10" b="1">
                <a:latin typeface="Arial"/>
                <a:cs typeface="Arial"/>
              </a:rPr>
              <a:t> Birth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77060" y="6427096"/>
            <a:ext cx="630999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50160" algn="l"/>
              </a:tabLst>
            </a:pPr>
            <a:r>
              <a:rPr dirty="0" sz="2600" b="1">
                <a:latin typeface="Arial"/>
                <a:cs typeface="Arial"/>
              </a:rPr>
              <a:t>Jan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1800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and</a:t>
            </a:r>
            <a:r>
              <a:rPr dirty="0" sz="2600" b="1">
                <a:latin typeface="Arial"/>
                <a:cs typeface="Arial"/>
              </a:rPr>
              <a:t>	Jan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1900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Date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of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Birth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457200"/>
            <a:ext cx="9677399" cy="593445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5"/>
              </a:spcBef>
            </a:pPr>
            <a:r>
              <a:rPr dirty="0" sz="2600"/>
              <a:t>Jan</a:t>
            </a:r>
            <a:r>
              <a:rPr dirty="0" sz="2600" spc="-20"/>
              <a:t> </a:t>
            </a:r>
            <a:r>
              <a:rPr dirty="0" sz="2600"/>
              <a:t>1</a:t>
            </a:r>
            <a:r>
              <a:rPr dirty="0" sz="2600" spc="-25"/>
              <a:t> </a:t>
            </a:r>
            <a:r>
              <a:rPr dirty="0" sz="2600"/>
              <a:t>1900</a:t>
            </a:r>
            <a:r>
              <a:rPr dirty="0" sz="2600" spc="-25"/>
              <a:t> </a:t>
            </a:r>
            <a:r>
              <a:rPr dirty="0" sz="2600"/>
              <a:t>Registration</a:t>
            </a:r>
            <a:r>
              <a:rPr dirty="0" sz="2600" spc="-20"/>
              <a:t> Date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1930400" y="6163398"/>
            <a:ext cx="64357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Registration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Date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Before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Date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2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Birth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894587"/>
            <a:ext cx="9026651" cy="533704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756" y="6446862"/>
            <a:ext cx="889254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Nicknames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that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could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cause Duplicate </a:t>
            </a:r>
            <a:r>
              <a:rPr dirty="0" sz="2800" spc="-10" b="1">
                <a:latin typeface="Arial"/>
                <a:cs typeface="Arial"/>
              </a:rPr>
              <a:t>Registrations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78636"/>
            <a:ext cx="9565330" cy="363439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6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62610">
              <a:lnSpc>
                <a:spcPct val="100000"/>
              </a:lnSpc>
              <a:spcBef>
                <a:spcPts val="105"/>
              </a:spcBef>
            </a:pPr>
            <a:r>
              <a:rPr dirty="0"/>
              <a:t>Full</a:t>
            </a:r>
            <a:r>
              <a:rPr dirty="0" spc="-20"/>
              <a:t> </a:t>
            </a:r>
            <a:r>
              <a:rPr dirty="0"/>
              <a:t>Legal</a:t>
            </a:r>
            <a:r>
              <a:rPr dirty="0" spc="-30"/>
              <a:t> </a:t>
            </a:r>
            <a:r>
              <a:rPr dirty="0"/>
              <a:t>Name</a:t>
            </a:r>
            <a:r>
              <a:rPr dirty="0" spc="-15"/>
              <a:t> </a:t>
            </a:r>
            <a:r>
              <a:rPr dirty="0"/>
              <a:t>that</a:t>
            </a:r>
            <a:r>
              <a:rPr dirty="0" spc="-20"/>
              <a:t> </a:t>
            </a:r>
            <a:r>
              <a:rPr dirty="0"/>
              <a:t>matches</a:t>
            </a:r>
            <a:r>
              <a:rPr dirty="0" spc="-15"/>
              <a:t> </a:t>
            </a:r>
            <a:r>
              <a:rPr dirty="0"/>
              <a:t>ID</a:t>
            </a:r>
            <a:r>
              <a:rPr dirty="0" spc="-15"/>
              <a:t> </a:t>
            </a:r>
            <a:r>
              <a:rPr dirty="0"/>
              <a:t>should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-35"/>
              <a:t> </a:t>
            </a:r>
            <a:r>
              <a:rPr dirty="0"/>
              <a:t>required</a:t>
            </a:r>
            <a:r>
              <a:rPr dirty="0" spc="-15"/>
              <a:t> </a:t>
            </a:r>
            <a:r>
              <a:rPr dirty="0"/>
              <a:t>on</a:t>
            </a:r>
            <a:r>
              <a:rPr dirty="0" spc="-15"/>
              <a:t> </a:t>
            </a:r>
            <a:r>
              <a:rPr dirty="0" spc="-20"/>
              <a:t>Voter</a:t>
            </a:r>
            <a:r>
              <a:rPr dirty="0" spc="-35"/>
              <a:t> </a:t>
            </a:r>
            <a:r>
              <a:rPr dirty="0" spc="-10"/>
              <a:t>Rolls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31695" y="6434716"/>
            <a:ext cx="680529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Arial"/>
                <a:cs typeface="Arial"/>
              </a:rPr>
              <a:t>NAMES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WITH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UNALLOWED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CHARACTERS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92479"/>
            <a:ext cx="8118348" cy="556546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55757"/>
            <a:ext cx="8642350" cy="3924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solidFill>
                  <a:srgbClr val="FF0000"/>
                </a:solidFill>
              </a:rPr>
              <a:t>11,336</a:t>
            </a:r>
            <a:r>
              <a:rPr dirty="0" sz="2400" spc="-25">
                <a:solidFill>
                  <a:srgbClr val="FF0000"/>
                </a:solidFill>
              </a:rPr>
              <a:t> </a:t>
            </a:r>
            <a:r>
              <a:rPr dirty="0" sz="2400" b="0">
                <a:latin typeface="Arial"/>
                <a:cs typeface="Arial"/>
              </a:rPr>
              <a:t>voter</a:t>
            </a:r>
            <a:r>
              <a:rPr dirty="0" sz="2400" spc="-1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records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with</a:t>
            </a:r>
            <a:r>
              <a:rPr dirty="0" sz="2400" spc="-2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unallowed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characters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in</a:t>
            </a:r>
            <a:r>
              <a:rPr dirty="0" sz="2400" spc="-3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the</a:t>
            </a:r>
            <a:r>
              <a:rPr dirty="0" sz="2400" spc="-2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last</a:t>
            </a:r>
            <a:r>
              <a:rPr dirty="0" sz="2400" spc="-20" b="0">
                <a:latin typeface="Arial"/>
                <a:cs typeface="Arial"/>
              </a:rPr>
              <a:t> name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3100" y="1332413"/>
            <a:ext cx="8906510" cy="2126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680"/>
              </a:lnSpc>
              <a:spcBef>
                <a:spcPts val="10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1,147</a:t>
            </a:r>
            <a:r>
              <a:rPr dirty="0" sz="2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instances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78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different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invalid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suffixes</a:t>
            </a:r>
            <a:endParaRPr sz="2400">
              <a:latin typeface="Arial"/>
              <a:cs typeface="Arial"/>
            </a:endParaRPr>
          </a:p>
          <a:p>
            <a:pPr marL="1240155">
              <a:lnSpc>
                <a:spcPts val="2485"/>
              </a:lnSpc>
            </a:pPr>
            <a:r>
              <a:rPr dirty="0" sz="2400">
                <a:latin typeface="Arial"/>
                <a:cs typeface="Arial"/>
              </a:rPr>
              <a:t>0314,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\,</a:t>
            </a:r>
            <a:r>
              <a:rPr dirty="0" sz="2400" spc="-1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Ann,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DVM,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ESQ,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DEAN,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DDS,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F,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H,</a:t>
            </a:r>
            <a:endParaRPr sz="2400">
              <a:latin typeface="Arial"/>
              <a:cs typeface="Arial"/>
            </a:endParaRPr>
          </a:p>
          <a:p>
            <a:pPr marL="1155700">
              <a:lnSpc>
                <a:spcPts val="2680"/>
              </a:lnSpc>
            </a:pP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others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680"/>
              </a:lnSpc>
              <a:spcBef>
                <a:spcPts val="84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3,498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instances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non-alphabetic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characters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names</a:t>
            </a:r>
            <a:endParaRPr sz="2400">
              <a:latin typeface="Arial"/>
              <a:cs typeface="Arial"/>
            </a:endParaRPr>
          </a:p>
          <a:p>
            <a:pPr marL="1155700" marR="5080">
              <a:lnSpc>
                <a:spcPts val="2480"/>
              </a:lnSpc>
              <a:spcBef>
                <a:spcPts val="215"/>
              </a:spcBef>
            </a:pPr>
            <a:r>
              <a:rPr dirty="0" sz="2400">
                <a:latin typeface="Arial"/>
                <a:cs typeface="Arial"/>
              </a:rPr>
              <a:t>Cy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.,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Gregory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9801033,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Donna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7407741898,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lots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punctuation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91588" y="6282316"/>
            <a:ext cx="548068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Arial"/>
                <a:cs typeface="Arial"/>
              </a:rPr>
              <a:t>Names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With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Unallowed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Characters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816" y="3442715"/>
            <a:ext cx="7831835" cy="279501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8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91588" y="6110104"/>
            <a:ext cx="5480685" cy="423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latin typeface="Arial"/>
                <a:cs typeface="Arial"/>
              </a:rPr>
              <a:t>Names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With</a:t>
            </a:r>
            <a:r>
              <a:rPr dirty="0" sz="2600" spc="-3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Unallowed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Characters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926591"/>
            <a:ext cx="7351776" cy="336804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ts val="1240"/>
              </a:lnSpc>
            </a:pP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9</a:t>
            </a:r>
            <a:r>
              <a:rPr dirty="0">
                <a:solidFill>
                  <a:srgbClr val="000000"/>
                </a:solidFill>
              </a:rPr>
              <a:t> |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/>
              <a:t>P</a:t>
            </a:r>
            <a:r>
              <a:rPr dirty="0" spc="25"/>
              <a:t> 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50"/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GailNiederlehner</dc:creator>
  <dc:title>Microsoft Word - Ohio Elections Review 1993-2023 with law references 2023.04.03</dc:title>
  <dcterms:created xsi:type="dcterms:W3CDTF">2023-04-04T03:32:24Z</dcterms:created>
  <dcterms:modified xsi:type="dcterms:W3CDTF">2023-04-04T03:32:24Z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2023-04-03T00:00:00Z</vt:filetime>
  </property>
  <property fmtid="{D5CDD505-2E9C-101B-9397-08002B2CF9AE}" pid="3" name="LastSaved">
    <vt:filetime>2023-04-04T00:00:00Z</vt:filetime>
  </property>
  <property fmtid="{D5CDD505-2E9C-101B-9397-08002B2CF9AE}" pid="4" name="Producer">
    <vt:lpwstr>Microsoft: Print To PDF</vt:lpwstr>
  </property>
</Properties>
</file>